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4"/>
  </p:notesMasterIdLst>
  <p:handoutMasterIdLst>
    <p:handoutMasterId r:id="rId55"/>
  </p:handoutMasterIdLst>
  <p:sldIdLst>
    <p:sldId id="310" r:id="rId5"/>
    <p:sldId id="311" r:id="rId6"/>
    <p:sldId id="312" r:id="rId7"/>
    <p:sldId id="313"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4" r:id="rId25"/>
    <p:sldId id="335" r:id="rId26"/>
    <p:sldId id="300" r:id="rId27"/>
    <p:sldId id="339" r:id="rId28"/>
    <p:sldId id="340" r:id="rId29"/>
    <p:sldId id="341" r:id="rId30"/>
    <p:sldId id="369" r:id="rId31"/>
    <p:sldId id="344" r:id="rId32"/>
    <p:sldId id="345" r:id="rId33"/>
    <p:sldId id="349" r:id="rId34"/>
    <p:sldId id="366" r:id="rId35"/>
    <p:sldId id="348" r:id="rId36"/>
    <p:sldId id="370" r:id="rId37"/>
    <p:sldId id="371" r:id="rId38"/>
    <p:sldId id="347" r:id="rId39"/>
    <p:sldId id="351" r:id="rId40"/>
    <p:sldId id="353" r:id="rId41"/>
    <p:sldId id="354" r:id="rId42"/>
    <p:sldId id="367" r:id="rId43"/>
    <p:sldId id="355" r:id="rId44"/>
    <p:sldId id="356" r:id="rId45"/>
    <p:sldId id="357" r:id="rId46"/>
    <p:sldId id="359" r:id="rId47"/>
    <p:sldId id="368" r:id="rId48"/>
    <p:sldId id="362" r:id="rId49"/>
    <p:sldId id="363" r:id="rId50"/>
    <p:sldId id="382" r:id="rId51"/>
    <p:sldId id="364" r:id="rId52"/>
    <p:sldId id="365" r:id="rId53"/>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3494F-2815-4D09-A173-8E6F913C9A31}" v="1" dt="2025-10-09T19:11:07.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5850" autoAdjust="0"/>
  </p:normalViewPr>
  <p:slideViewPr>
    <p:cSldViewPr snapToGrid="0" snapToObjects="1" showGuides="1">
      <p:cViewPr varScale="1">
        <p:scale>
          <a:sx n="140" d="100"/>
          <a:sy n="140" d="100"/>
        </p:scale>
        <p:origin x="966" y="114"/>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A. Sieffert" userId="2319f7c6-0795-49ae-b920-7abeea846c5c" providerId="ADAL" clId="{4163494F-2815-4D09-A173-8E6F913C9A31}"/>
    <pc:docChg chg="custSel modSld">
      <pc:chgData name="Molly A. Sieffert" userId="2319f7c6-0795-49ae-b920-7abeea846c5c" providerId="ADAL" clId="{4163494F-2815-4D09-A173-8E6F913C9A31}" dt="2025-10-09T19:12:32.929" v="289" actId="20577"/>
      <pc:docMkLst>
        <pc:docMk/>
      </pc:docMkLst>
      <pc:sldChg chg="modSp mod">
        <pc:chgData name="Molly A. Sieffert" userId="2319f7c6-0795-49ae-b920-7abeea846c5c" providerId="ADAL" clId="{4163494F-2815-4D09-A173-8E6F913C9A31}" dt="2025-10-09T19:07:21.541" v="73" actId="20577"/>
        <pc:sldMkLst>
          <pc:docMk/>
          <pc:sldMk cId="783190179" sldId="325"/>
        </pc:sldMkLst>
        <pc:spChg chg="mod">
          <ac:chgData name="Molly A. Sieffert" userId="2319f7c6-0795-49ae-b920-7abeea846c5c" providerId="ADAL" clId="{4163494F-2815-4D09-A173-8E6F913C9A31}" dt="2025-10-09T19:07:21.541" v="73" actId="20577"/>
          <ac:spMkLst>
            <pc:docMk/>
            <pc:sldMk cId="783190179" sldId="325"/>
            <ac:spMk id="2" creationId="{49BCAE82-A4A8-48F5-A7C1-3D9530C8E518}"/>
          </ac:spMkLst>
        </pc:spChg>
      </pc:sldChg>
      <pc:sldChg chg="modSp mod">
        <pc:chgData name="Molly A. Sieffert" userId="2319f7c6-0795-49ae-b920-7abeea846c5c" providerId="ADAL" clId="{4163494F-2815-4D09-A173-8E6F913C9A31}" dt="2025-10-09T19:08:07.620" v="146" actId="20577"/>
        <pc:sldMkLst>
          <pc:docMk/>
          <pc:sldMk cId="2607008416" sldId="326"/>
        </pc:sldMkLst>
        <pc:spChg chg="mod">
          <ac:chgData name="Molly A. Sieffert" userId="2319f7c6-0795-49ae-b920-7abeea846c5c" providerId="ADAL" clId="{4163494F-2815-4D09-A173-8E6F913C9A31}" dt="2025-10-09T19:08:07.620" v="146" actId="20577"/>
          <ac:spMkLst>
            <pc:docMk/>
            <pc:sldMk cId="2607008416" sldId="326"/>
            <ac:spMk id="2" creationId="{D2FC9BD9-B5E7-480B-B412-3A404327EDC5}"/>
          </ac:spMkLst>
        </pc:spChg>
      </pc:sldChg>
      <pc:sldChg chg="modSp mod">
        <pc:chgData name="Molly A. Sieffert" userId="2319f7c6-0795-49ae-b920-7abeea846c5c" providerId="ADAL" clId="{4163494F-2815-4D09-A173-8E6F913C9A31}" dt="2025-10-09T19:08:26.813" v="198" actId="20577"/>
        <pc:sldMkLst>
          <pc:docMk/>
          <pc:sldMk cId="2994217432" sldId="329"/>
        </pc:sldMkLst>
        <pc:spChg chg="mod">
          <ac:chgData name="Molly A. Sieffert" userId="2319f7c6-0795-49ae-b920-7abeea846c5c" providerId="ADAL" clId="{4163494F-2815-4D09-A173-8E6F913C9A31}" dt="2025-10-09T19:08:26.813" v="198" actId="20577"/>
          <ac:spMkLst>
            <pc:docMk/>
            <pc:sldMk cId="2994217432" sldId="329"/>
            <ac:spMk id="2" creationId="{F80F36CD-DFD2-4C3F-8B31-789A972DE7E8}"/>
          </ac:spMkLst>
        </pc:spChg>
      </pc:sldChg>
      <pc:sldChg chg="modSp mod">
        <pc:chgData name="Molly A. Sieffert" userId="2319f7c6-0795-49ae-b920-7abeea846c5c" providerId="ADAL" clId="{4163494F-2815-4D09-A173-8E6F913C9A31}" dt="2025-10-09T19:09:18.532" v="246" actId="20577"/>
        <pc:sldMkLst>
          <pc:docMk/>
          <pc:sldMk cId="1617467242" sldId="340"/>
        </pc:sldMkLst>
        <pc:spChg chg="mod">
          <ac:chgData name="Molly A. Sieffert" userId="2319f7c6-0795-49ae-b920-7abeea846c5c" providerId="ADAL" clId="{4163494F-2815-4D09-A173-8E6F913C9A31}" dt="2025-10-09T19:09:18.532" v="246" actId="20577"/>
          <ac:spMkLst>
            <pc:docMk/>
            <pc:sldMk cId="1617467242" sldId="340"/>
            <ac:spMk id="2" creationId="{705EF6FB-B7E6-44A7-B52D-3A414EF12A3C}"/>
          </ac:spMkLst>
        </pc:spChg>
      </pc:sldChg>
      <pc:sldChg chg="modSp mod">
        <pc:chgData name="Molly A. Sieffert" userId="2319f7c6-0795-49ae-b920-7abeea846c5c" providerId="ADAL" clId="{4163494F-2815-4D09-A173-8E6F913C9A31}" dt="2025-10-09T19:12:32.929" v="289" actId="20577"/>
        <pc:sldMkLst>
          <pc:docMk/>
          <pc:sldMk cId="1547515309" sldId="341"/>
        </pc:sldMkLst>
        <pc:spChg chg="mod">
          <ac:chgData name="Molly A. Sieffert" userId="2319f7c6-0795-49ae-b920-7abeea846c5c" providerId="ADAL" clId="{4163494F-2815-4D09-A173-8E6F913C9A31}" dt="2025-10-09T19:12:32.929" v="289" actId="20577"/>
          <ac:spMkLst>
            <pc:docMk/>
            <pc:sldMk cId="1547515309" sldId="341"/>
            <ac:spMk id="2" creationId="{08BBC44A-C0D1-4E13-849D-541A313DD2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93317" tIns="46659" rIns="93317" bIns="46659" rtlCol="0"/>
          <a:lstStyle>
            <a:lvl1pPr algn="r">
              <a:defRPr sz="1200"/>
            </a:lvl1pPr>
          </a:lstStyle>
          <a:p>
            <a:fld id="{2730C43E-AA5E-6B46-A1F1-BB0047D6E822}" type="datetimeFigureOut">
              <a:rPr lang="en-US" smtClean="0"/>
              <a:t>10/9/2025</a:t>
            </a:fld>
            <a:endParaRPr lang="en-US"/>
          </a:p>
        </p:txBody>
      </p:sp>
      <p:sp>
        <p:nvSpPr>
          <p:cNvPr id="4" name="Footer Placeholder 3"/>
          <p:cNvSpPr>
            <a:spLocks noGrp="1"/>
          </p:cNvSpPr>
          <p:nvPr>
            <p:ph type="ftr" sz="quarter" idx="2"/>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17" tIns="46659" rIns="93317" bIns="4665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17" tIns="46659" rIns="93317" bIns="46659" rtlCol="0"/>
          <a:lstStyle>
            <a:lvl1pPr algn="r">
              <a:defRPr sz="1200"/>
            </a:lvl1pPr>
          </a:lstStyle>
          <a:p>
            <a:fld id="{3F8F235D-792C-8C4C-A812-06E713B0B218}" type="datetimeFigureOut">
              <a:rPr lang="en-US" smtClean="0"/>
              <a:t>10/9/2025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7" tIns="46659" rIns="93317" bIns="4665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9">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r>
              <a:rPr lang="en-US" dirty="0"/>
              <a:t>Molly Sieffert BSN, RN</a:t>
            </a:r>
          </a:p>
          <a:p>
            <a:pPr lvl="0"/>
            <a:r>
              <a:rPr lang="en-US" dirty="0"/>
              <a:t>Orthopedic Nurse Navigator</a:t>
            </a:r>
          </a:p>
        </p:txBody>
      </p:sp>
      <p:sp>
        <p:nvSpPr>
          <p:cNvPr id="13" name="Title 12"/>
          <p:cNvSpPr>
            <a:spLocks noGrp="1"/>
          </p:cNvSpPr>
          <p:nvPr>
            <p:ph type="ctrTitle"/>
          </p:nvPr>
        </p:nvSpPr>
        <p:spPr/>
        <p:txBody>
          <a:bodyPr/>
          <a:lstStyle/>
          <a:p>
            <a:r>
              <a:rPr lang="en-US" dirty="0"/>
              <a:t>Total Hip Replacement</a:t>
            </a:r>
          </a:p>
        </p:txBody>
      </p:sp>
      <p:sp>
        <p:nvSpPr>
          <p:cNvPr id="24" name="Subtitle 23"/>
          <p:cNvSpPr>
            <a:spLocks noGrp="1"/>
          </p:cNvSpPr>
          <p:nvPr>
            <p:ph type="subTitle" idx="1"/>
          </p:nvPr>
        </p:nvSpPr>
        <p:spPr/>
        <p:txBody>
          <a:bodyPr>
            <a:normAutofit lnSpcReduction="10000"/>
          </a:bodyPr>
          <a:lstStyle/>
          <a:p>
            <a:r>
              <a:rPr lang="en-US" dirty="0"/>
              <a:t>Pre-Surgery Class</a:t>
            </a:r>
          </a:p>
        </p:txBody>
      </p:sp>
    </p:spTree>
    <p:extLst>
      <p:ext uri="{BB962C8B-B14F-4D97-AF65-F5344CB8AC3E}">
        <p14:creationId xmlns:p14="http://schemas.microsoft.com/office/powerpoint/2010/main" val="99511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4F06F-DD4C-4A25-B9E8-81329A4D714C}"/>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Ensure Pre-Surgery is available for purchase at the pharmacy in the Reichert Health Building- approx. $4 for 1 bottle</a:t>
            </a:r>
          </a:p>
          <a:p>
            <a:pPr marL="457200" indent="-457200">
              <a:buClr>
                <a:schemeClr val="tx2"/>
              </a:buClr>
              <a:buFont typeface="Arial" panose="020B0604020202020204" pitchFamily="34" charset="0"/>
              <a:buChar char="•"/>
            </a:pPr>
            <a:r>
              <a:rPr lang="en-US" dirty="0"/>
              <a:t>You will need to purchase 1 bottle</a:t>
            </a:r>
          </a:p>
          <a:p>
            <a:pPr marL="457200" indent="-457200">
              <a:buClr>
                <a:schemeClr val="tx2"/>
              </a:buClr>
              <a:buFont typeface="Arial" panose="020B0604020202020204" pitchFamily="34" charset="0"/>
              <a:buChar char="•"/>
            </a:pPr>
            <a:r>
              <a:rPr lang="en-US" dirty="0"/>
              <a:t>You need to ask for the Ensure Pre-Surgery at the pharmacy counter</a:t>
            </a:r>
          </a:p>
          <a:p>
            <a:pPr marL="457200" indent="-457200">
              <a:buClr>
                <a:schemeClr val="tx2"/>
              </a:buClr>
              <a:buFont typeface="Arial" panose="020B0604020202020204" pitchFamily="34" charset="0"/>
              <a:buChar char="•"/>
            </a:pPr>
            <a:endParaRPr lang="en-US" dirty="0"/>
          </a:p>
          <a:p>
            <a:r>
              <a:rPr lang="en-US" dirty="0">
                <a:solidFill>
                  <a:srgbClr val="7030A0"/>
                </a:solidFill>
              </a:rPr>
              <a:t>If you take insulin for Diabetes, Do not Drink Ensure Pre- Surgery</a:t>
            </a:r>
          </a:p>
        </p:txBody>
      </p:sp>
      <p:sp>
        <p:nvSpPr>
          <p:cNvPr id="3" name="Title 2">
            <a:extLst>
              <a:ext uri="{FF2B5EF4-FFF2-40B4-BE49-F238E27FC236}">
                <a16:creationId xmlns:a16="http://schemas.microsoft.com/office/drawing/2014/main" id="{24137789-6446-44D9-ABF4-2E0F799FA8F9}"/>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92EDD0E7-CC34-4114-A179-7E6649BA71F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BC2FA38-70BB-43FC-80A8-EB36B247EEFB}"/>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364961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26B1C-4954-4D7B-A7AF-2D3CA566651D}"/>
              </a:ext>
            </a:extLst>
          </p:cNvPr>
          <p:cNvSpPr>
            <a:spLocks noGrp="1"/>
          </p:cNvSpPr>
          <p:nvPr>
            <p:ph sz="quarter" idx="12"/>
          </p:nvPr>
        </p:nvSpPr>
        <p:spPr/>
        <p:txBody>
          <a:bodyPr/>
          <a:lstStyle/>
          <a:p>
            <a:r>
              <a:rPr lang="en-US" dirty="0"/>
              <a:t>Drink Ensure Pre-Surgery </a:t>
            </a:r>
            <a:r>
              <a:rPr lang="en-US" b="1" u="sng" dirty="0"/>
              <a:t>2</a:t>
            </a:r>
            <a:r>
              <a:rPr lang="en-US" dirty="0"/>
              <a:t> hours before your surgery time</a:t>
            </a:r>
          </a:p>
          <a:p>
            <a:r>
              <a:rPr lang="en-US" dirty="0"/>
              <a:t>If you have diabetes and only use oral medications then drink the Ensure Pre-Surgery </a:t>
            </a:r>
            <a:r>
              <a:rPr lang="en-US" b="1" u="sng" dirty="0"/>
              <a:t>3</a:t>
            </a:r>
            <a:r>
              <a:rPr lang="en-US" dirty="0"/>
              <a:t> hours before surgery</a:t>
            </a:r>
          </a:p>
          <a:p>
            <a:pPr marL="0" indent="0">
              <a:buNone/>
            </a:pPr>
            <a:endParaRPr lang="en-US" dirty="0">
              <a:solidFill>
                <a:schemeClr val="tx2"/>
              </a:solidFill>
            </a:endParaRPr>
          </a:p>
          <a:p>
            <a:r>
              <a:rPr lang="en-US" dirty="0">
                <a:solidFill>
                  <a:schemeClr val="accent1"/>
                </a:solidFill>
              </a:rPr>
              <a:t>If you take insulin then do not drink the</a:t>
            </a:r>
          </a:p>
          <a:p>
            <a:pPr marL="0" indent="0">
              <a:buNone/>
            </a:pPr>
            <a:r>
              <a:rPr lang="en-US" dirty="0">
                <a:solidFill>
                  <a:schemeClr val="accent1"/>
                </a:solidFill>
              </a:rPr>
              <a:t>    Ensure</a:t>
            </a:r>
          </a:p>
        </p:txBody>
      </p:sp>
      <p:sp>
        <p:nvSpPr>
          <p:cNvPr id="3" name="Title 2">
            <a:extLst>
              <a:ext uri="{FF2B5EF4-FFF2-40B4-BE49-F238E27FC236}">
                <a16:creationId xmlns:a16="http://schemas.microsoft.com/office/drawing/2014/main" id="{CB35D5A2-2287-4132-82EC-D9FE0391DB31}"/>
              </a:ext>
            </a:extLst>
          </p:cNvPr>
          <p:cNvSpPr>
            <a:spLocks noGrp="1"/>
          </p:cNvSpPr>
          <p:nvPr>
            <p:ph type="title"/>
          </p:nvPr>
        </p:nvSpPr>
        <p:spPr/>
        <p:txBody>
          <a:bodyPr/>
          <a:lstStyle/>
          <a:p>
            <a:r>
              <a:rPr lang="en-US" dirty="0"/>
              <a:t>Ensure Pre-Surgery- When to Drink</a:t>
            </a:r>
          </a:p>
        </p:txBody>
      </p:sp>
      <p:sp>
        <p:nvSpPr>
          <p:cNvPr id="4" name="Footer Placeholder 3">
            <a:extLst>
              <a:ext uri="{FF2B5EF4-FFF2-40B4-BE49-F238E27FC236}">
                <a16:creationId xmlns:a16="http://schemas.microsoft.com/office/drawing/2014/main" id="{8B326110-A8BC-4060-B9F1-212299A09BA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749FCE4-CB1D-488B-9885-4D27F7A5C6BE}"/>
              </a:ext>
            </a:extLst>
          </p:cNvPr>
          <p:cNvSpPr>
            <a:spLocks noGrp="1"/>
          </p:cNvSpPr>
          <p:nvPr>
            <p:ph type="sldNum" sz="quarter" idx="4"/>
          </p:nvPr>
        </p:nvSpPr>
        <p:spPr/>
        <p:txBody>
          <a:bodyPr/>
          <a:lstStyle/>
          <a:p>
            <a:fld id="{489F9553-C816-6842-8939-EE75ECF7EB2B}" type="slidenum">
              <a:rPr lang="en-US" smtClean="0"/>
              <a:pPr/>
              <a:t>11</a:t>
            </a:fld>
            <a:endParaRPr lang="en-US" dirty="0"/>
          </a:p>
        </p:txBody>
      </p:sp>
      <p:pic>
        <p:nvPicPr>
          <p:cNvPr id="7" name="Picture 6">
            <a:extLst>
              <a:ext uri="{FF2B5EF4-FFF2-40B4-BE49-F238E27FC236}">
                <a16:creationId xmlns:a16="http://schemas.microsoft.com/office/drawing/2014/main" id="{710EE182-8949-4764-8950-9939B3D3A2C4}"/>
              </a:ext>
            </a:extLst>
          </p:cNvPr>
          <p:cNvPicPr>
            <a:picLocks noChangeAspect="1"/>
          </p:cNvPicPr>
          <p:nvPr/>
        </p:nvPicPr>
        <p:blipFill>
          <a:blip r:embed="rId2"/>
          <a:stretch>
            <a:fillRect/>
          </a:stretch>
        </p:blipFill>
        <p:spPr>
          <a:xfrm>
            <a:off x="6730650" y="2685741"/>
            <a:ext cx="1842742" cy="2055732"/>
          </a:xfrm>
          <a:prstGeom prst="rect">
            <a:avLst/>
          </a:prstGeom>
        </p:spPr>
      </p:pic>
    </p:spTree>
    <p:extLst>
      <p:ext uri="{BB962C8B-B14F-4D97-AF65-F5344CB8AC3E}">
        <p14:creationId xmlns:p14="http://schemas.microsoft.com/office/powerpoint/2010/main" val="58754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4D900-6645-4FD4-B24C-EA47F63D8795}"/>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Stay active – Exercises for before your surgery are in your book and will be explained further by PT </a:t>
            </a:r>
          </a:p>
          <a:p>
            <a:pPr marL="457200" indent="-457200">
              <a:buClr>
                <a:schemeClr val="tx2"/>
              </a:buClr>
              <a:buFont typeface="Arial" panose="020B0604020202020204" pitchFamily="34" charset="0"/>
              <a:buChar char="•"/>
            </a:pPr>
            <a:r>
              <a:rPr lang="en-US" sz="2400" dirty="0"/>
              <a:t>Healthy diet - Before your surgery, avoid foods that increase inflammation in your body. Those foods include sugar and white flour; saturated fats from red and organ meat; trans fats from commercially baked cookies, cakes and pastries; and alcohol. Aim for fresh foods, including fresh fruits, vegetables and nuts (see the Improving Your Nutrition </a:t>
            </a:r>
            <a:r>
              <a:rPr lang="en-US" dirty="0"/>
              <a:t>on page 15 of your Hip book</a:t>
            </a:r>
            <a:r>
              <a:rPr lang="en-US" sz="2400" dirty="0"/>
              <a:t>)</a:t>
            </a:r>
          </a:p>
          <a:p>
            <a:pPr marL="457200" indent="-457200">
              <a:buClr>
                <a:schemeClr val="tx2"/>
              </a:buClr>
              <a:buFont typeface="Arial" panose="020B0604020202020204" pitchFamily="34" charset="0"/>
              <a:buChar char="•"/>
            </a:pPr>
            <a:r>
              <a:rPr lang="en-US" sz="2400" dirty="0"/>
              <a:t>Manage diabetes – see your PCP if needed</a:t>
            </a:r>
          </a:p>
          <a:p>
            <a:pPr marL="457200" indent="-457200">
              <a:buClr>
                <a:schemeClr val="tx2"/>
              </a:buClr>
              <a:buFont typeface="Arial" panose="020B0604020202020204" pitchFamily="34" charset="0"/>
              <a:buChar char="•"/>
            </a:pPr>
            <a:r>
              <a:rPr lang="en-US" sz="2400" dirty="0"/>
              <a:t>Reduce, eliminate tobacco. Smoking increases your risk of developing wound infection so we encourage you to try to stop before your surgery 1-800-Quit-Now can offer free advice</a:t>
            </a:r>
          </a:p>
          <a:p>
            <a:pPr marL="457200" indent="-457200">
              <a:buClr>
                <a:schemeClr val="tx2"/>
              </a:buClr>
              <a:buFont typeface="Arial" panose="020B0604020202020204" pitchFamily="34" charset="0"/>
              <a:buChar char="•"/>
            </a:pPr>
            <a:r>
              <a:rPr lang="en-US" sz="2400" dirty="0"/>
              <a:t>Reduce, eliminate alcohol. Hazardous alcohol use (3 or more drinks per day) can increase your risk of postoperative infections, cardiopulmonary complications and bleeding risk    </a:t>
            </a:r>
          </a:p>
          <a:p>
            <a:endParaRPr lang="en-US" dirty="0"/>
          </a:p>
        </p:txBody>
      </p:sp>
      <p:sp>
        <p:nvSpPr>
          <p:cNvPr id="3" name="Title 2">
            <a:extLst>
              <a:ext uri="{FF2B5EF4-FFF2-40B4-BE49-F238E27FC236}">
                <a16:creationId xmlns:a16="http://schemas.microsoft.com/office/drawing/2014/main" id="{99B74C9A-BD85-4CA9-9673-05020B0A0F97}"/>
              </a:ext>
            </a:extLst>
          </p:cNvPr>
          <p:cNvSpPr>
            <a:spLocks noGrp="1"/>
          </p:cNvSpPr>
          <p:nvPr>
            <p:ph type="title"/>
          </p:nvPr>
        </p:nvSpPr>
        <p:spPr/>
        <p:txBody>
          <a:bodyPr/>
          <a:lstStyle/>
          <a:p>
            <a:r>
              <a:rPr lang="en-US" dirty="0"/>
              <a:t>Reducing Risks and Complications</a:t>
            </a:r>
          </a:p>
        </p:txBody>
      </p:sp>
      <p:sp>
        <p:nvSpPr>
          <p:cNvPr id="4" name="Footer Placeholder 3">
            <a:extLst>
              <a:ext uri="{FF2B5EF4-FFF2-40B4-BE49-F238E27FC236}">
                <a16:creationId xmlns:a16="http://schemas.microsoft.com/office/drawing/2014/main" id="{39A172A5-320F-4F48-BC5F-35988C6B32A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25D970-DB06-478B-B8FD-51DC80F7B186}"/>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157529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CAE82-A4A8-48F5-A7C1-3D9530C8E518}"/>
              </a:ext>
            </a:extLst>
          </p:cNvPr>
          <p:cNvSpPr>
            <a:spLocks noGrp="1"/>
          </p:cNvSpPr>
          <p:nvPr>
            <p:ph sz="quarter" idx="12"/>
          </p:nvPr>
        </p:nvSpPr>
        <p:spPr/>
        <p:txBody>
          <a:bodyPr>
            <a:normAutofit fontScale="62500" lnSpcReduction="20000"/>
          </a:bodyPr>
          <a:lstStyle/>
          <a:p>
            <a:pPr marL="457200" indent="-457200">
              <a:buClr>
                <a:schemeClr val="tx2"/>
              </a:buClr>
              <a:buFont typeface="Arial" panose="020B0604020202020204" pitchFamily="34" charset="0"/>
              <a:buChar char="•"/>
            </a:pPr>
            <a:r>
              <a:rPr lang="en-US" sz="2600" dirty="0"/>
              <a:t>Dental work – must be completed 1 week prior to surgery and delayed for 3 months after your surgery- you will require antibiotics before dental work after surgery</a:t>
            </a:r>
          </a:p>
          <a:p>
            <a:pPr marL="457200" indent="-457200">
              <a:buClr>
                <a:schemeClr val="tx2"/>
              </a:buClr>
              <a:buFont typeface="Arial" panose="020B0604020202020204" pitchFamily="34" charset="0"/>
              <a:buChar char="•"/>
            </a:pPr>
            <a:r>
              <a:rPr lang="en-US" sz="2600" dirty="0"/>
              <a:t>Shaving – do not shave your surgical leg or use any hair removal products near the surgical site 5 days prior to surgery</a:t>
            </a:r>
          </a:p>
          <a:p>
            <a:pPr marL="457200" indent="-457200">
              <a:buClr>
                <a:schemeClr val="tx2"/>
              </a:buClr>
              <a:buFont typeface="Arial" panose="020B0604020202020204" pitchFamily="34" charset="0"/>
              <a:buChar char="•"/>
            </a:pPr>
            <a:r>
              <a:rPr lang="en-US" sz="2600" dirty="0"/>
              <a:t>Hand washing – Good hand hygiene is essential. Encourage your family and friends to utilize an antibacterial cleanser and to always wash their hands to prevent spread of infection.  Clean your cell phone and TV remote frequently</a:t>
            </a:r>
          </a:p>
          <a:p>
            <a:pPr marL="457200" indent="-457200">
              <a:buClr>
                <a:schemeClr val="tx2"/>
              </a:buClr>
              <a:buFont typeface="Arial" panose="020B0604020202020204" pitchFamily="34" charset="0"/>
              <a:buChar char="•"/>
            </a:pPr>
            <a:r>
              <a:rPr lang="en-US" sz="2600" dirty="0"/>
              <a:t>Preoperative nasal swab  </a:t>
            </a:r>
          </a:p>
          <a:p>
            <a:pPr marL="457200" indent="-457200">
              <a:buClr>
                <a:schemeClr val="tx2"/>
              </a:buClr>
            </a:pPr>
            <a:r>
              <a:rPr lang="en-US" sz="2600" dirty="0">
                <a:solidFill>
                  <a:srgbClr val="7030A0"/>
                </a:solidFill>
              </a:rPr>
              <a:t>Use the </a:t>
            </a:r>
            <a:r>
              <a:rPr lang="en-US" sz="2600" dirty="0" err="1">
                <a:solidFill>
                  <a:srgbClr val="7030A0"/>
                </a:solidFill>
              </a:rPr>
              <a:t>Hibiclens</a:t>
            </a:r>
            <a:r>
              <a:rPr lang="en-US" sz="2600" dirty="0">
                <a:solidFill>
                  <a:srgbClr val="7030A0"/>
                </a:solidFill>
              </a:rPr>
              <a:t>/Dyna-hex soap that you were given at your pre-admission testing appointment in the shower for 3 days before surgery and use wipes on the evening before surgery.  Read the instructions very carefully.  Do not use the soap or wipes on your face or private area.</a:t>
            </a:r>
            <a:endParaRPr lang="en-US" sz="2600" dirty="0"/>
          </a:p>
          <a:p>
            <a:pPr marL="457200" indent="-457200">
              <a:buClr>
                <a:schemeClr val="tx2"/>
              </a:buClr>
              <a:buFont typeface="Arial" panose="020B0604020202020204" pitchFamily="34" charset="0"/>
              <a:buChar char="•"/>
            </a:pPr>
            <a:r>
              <a:rPr lang="en-US" sz="2600" dirty="0"/>
              <a:t>In pre-op you will receive an intra nasal treatment to help prevent postoperative infection  </a:t>
            </a:r>
          </a:p>
          <a:p>
            <a:pPr marL="457200" indent="-457200">
              <a:buClr>
                <a:schemeClr val="tx2"/>
              </a:buClr>
              <a:buFont typeface="Arial" panose="020B0604020202020204" pitchFamily="34" charset="0"/>
              <a:buChar char="•"/>
            </a:pPr>
            <a:r>
              <a:rPr lang="en-US" sz="2600" dirty="0"/>
              <a:t>Mepilex dressing with Sylke wound closure (mesh strip)</a:t>
            </a:r>
          </a:p>
          <a:p>
            <a:endParaRPr lang="en-US" dirty="0"/>
          </a:p>
        </p:txBody>
      </p:sp>
      <p:sp>
        <p:nvSpPr>
          <p:cNvPr id="3" name="Title 2">
            <a:extLst>
              <a:ext uri="{FF2B5EF4-FFF2-40B4-BE49-F238E27FC236}">
                <a16:creationId xmlns:a16="http://schemas.microsoft.com/office/drawing/2014/main" id="{DB177661-53DA-440A-AAFE-6A2953C46C8A}"/>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9A1E364-B15D-4CBB-9C44-F97569A0C0C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C1915F-7CB8-40A2-9ECD-3B979BF38CC8}"/>
              </a:ext>
            </a:extLst>
          </p:cNvPr>
          <p:cNvSpPr>
            <a:spLocks noGrp="1"/>
          </p:cNvSpPr>
          <p:nvPr>
            <p:ph type="sldNum" sz="quarter" idx="4"/>
          </p:nvPr>
        </p:nvSpPr>
        <p:spPr/>
        <p:txBody>
          <a:bodyPr/>
          <a:lstStyle/>
          <a:p>
            <a:fld id="{489F9553-C816-6842-8939-EE75ECF7EB2B}" type="slidenum">
              <a:rPr lang="en-US" smtClean="0"/>
              <a:pPr/>
              <a:t>13</a:t>
            </a:fld>
            <a:endParaRPr lang="en-US" dirty="0"/>
          </a:p>
        </p:txBody>
      </p:sp>
    </p:spTree>
    <p:extLst>
      <p:ext uri="{BB962C8B-B14F-4D97-AF65-F5344CB8AC3E}">
        <p14:creationId xmlns:p14="http://schemas.microsoft.com/office/powerpoint/2010/main" val="7831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C9BD9-B5E7-480B-B412-3A404327EDC5}"/>
              </a:ext>
            </a:extLst>
          </p:cNvPr>
          <p:cNvSpPr>
            <a:spLocks noGrp="1"/>
          </p:cNvSpPr>
          <p:nvPr>
            <p:ph sz="quarter" idx="12"/>
          </p:nvPr>
        </p:nvSpPr>
        <p:spPr/>
        <p:txBody>
          <a:bodyPr>
            <a:normAutofit fontScale="92500" lnSpcReduction="10000"/>
          </a:bodyPr>
          <a:lstStyle/>
          <a:p>
            <a:r>
              <a:rPr lang="en-US" sz="3200" dirty="0"/>
              <a:t>Incision care</a:t>
            </a:r>
          </a:p>
          <a:p>
            <a:pPr marL="457200" indent="-457200">
              <a:buClr>
                <a:schemeClr val="tx2"/>
              </a:buClr>
              <a:buFont typeface="Arial" panose="020B0604020202020204" pitchFamily="34" charset="0"/>
              <a:buChar char="•"/>
            </a:pPr>
            <a:r>
              <a:rPr lang="en-US" sz="2400" dirty="0"/>
              <a:t>Remove the M</a:t>
            </a:r>
            <a:r>
              <a:rPr lang="en-US" dirty="0"/>
              <a:t>epilex</a:t>
            </a:r>
            <a:r>
              <a:rPr lang="en-US" sz="2400" dirty="0"/>
              <a:t> dressing 7 days after surgery and then remove the Sylke strip under that dressing 7 days later </a:t>
            </a:r>
          </a:p>
          <a:p>
            <a:pPr marL="457200" indent="-457200">
              <a:buClr>
                <a:schemeClr val="tx2"/>
              </a:buClr>
            </a:pPr>
            <a:r>
              <a:rPr lang="en-US" sz="2400" dirty="0">
                <a:solidFill>
                  <a:srgbClr val="7030A0"/>
                </a:solidFill>
              </a:rPr>
              <a:t>Use the </a:t>
            </a:r>
            <a:r>
              <a:rPr lang="en-US" sz="2400" dirty="0" err="1">
                <a:solidFill>
                  <a:srgbClr val="7030A0"/>
                </a:solidFill>
              </a:rPr>
              <a:t>Hibiclens</a:t>
            </a:r>
            <a:r>
              <a:rPr lang="en-US" sz="2400" dirty="0">
                <a:solidFill>
                  <a:srgbClr val="7030A0"/>
                </a:solidFill>
              </a:rPr>
              <a:t>/Dyna-hex that you were given before surgery to shower until the bottles are gone and then use antibacterial soap like Dial</a:t>
            </a:r>
            <a:endParaRPr lang="en-US" sz="2400" dirty="0"/>
          </a:p>
          <a:p>
            <a:pPr marL="457200" indent="-457200">
              <a:buClr>
                <a:schemeClr val="tx2"/>
              </a:buClr>
              <a:buFont typeface="Arial" panose="020B0604020202020204" pitchFamily="34" charset="0"/>
              <a:buChar char="•"/>
            </a:pPr>
            <a:r>
              <a:rPr lang="en-US" sz="2400" dirty="0"/>
              <a:t>Do not submerge incision in water</a:t>
            </a:r>
          </a:p>
          <a:p>
            <a:pPr marL="457200" indent="-457200">
              <a:buClr>
                <a:schemeClr val="tx2"/>
              </a:buClr>
              <a:buFont typeface="Arial" panose="020B0604020202020204" pitchFamily="34" charset="0"/>
              <a:buChar char="•"/>
            </a:pPr>
            <a:r>
              <a:rPr lang="en-US" sz="2400" dirty="0"/>
              <a:t>Do not put lotion or cream on your incision</a:t>
            </a:r>
          </a:p>
          <a:p>
            <a:pPr marL="457200" indent="-457200">
              <a:buClr>
                <a:schemeClr val="tx2"/>
              </a:buClr>
              <a:buFont typeface="Arial" panose="020B0604020202020204" pitchFamily="34" charset="0"/>
              <a:buChar char="•"/>
            </a:pPr>
            <a:r>
              <a:rPr lang="en-US" sz="2400" dirty="0"/>
              <a:t>Do not touch your incision or wash your hands first</a:t>
            </a:r>
          </a:p>
          <a:p>
            <a:endParaRPr lang="en-US" dirty="0"/>
          </a:p>
        </p:txBody>
      </p:sp>
      <p:sp>
        <p:nvSpPr>
          <p:cNvPr id="3" name="Title 2">
            <a:extLst>
              <a:ext uri="{FF2B5EF4-FFF2-40B4-BE49-F238E27FC236}">
                <a16:creationId xmlns:a16="http://schemas.microsoft.com/office/drawing/2014/main" id="{F2D28EE6-6251-4401-BC70-ED6016573339}"/>
              </a:ext>
            </a:extLst>
          </p:cNvPr>
          <p:cNvSpPr>
            <a:spLocks noGrp="1"/>
          </p:cNvSpPr>
          <p:nvPr>
            <p:ph type="title"/>
          </p:nvPr>
        </p:nvSpPr>
        <p:spPr/>
        <p:txBody>
          <a:bodyPr/>
          <a:lstStyle/>
          <a:p>
            <a:r>
              <a:rPr lang="en-US" dirty="0"/>
              <a:t>Prevent Surgical Site Infection</a:t>
            </a:r>
          </a:p>
        </p:txBody>
      </p:sp>
      <p:sp>
        <p:nvSpPr>
          <p:cNvPr id="4" name="Footer Placeholder 3">
            <a:extLst>
              <a:ext uri="{FF2B5EF4-FFF2-40B4-BE49-F238E27FC236}">
                <a16:creationId xmlns:a16="http://schemas.microsoft.com/office/drawing/2014/main" id="{D7E7DD6C-02D4-4F99-A096-8F351B3A76E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D2C3DDB-C8CE-4DA9-AF5B-80D9EA456A2C}"/>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260700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272-CE76-473E-98F5-9FDD3E1BA9E1}"/>
              </a:ext>
            </a:extLst>
          </p:cNvPr>
          <p:cNvSpPr>
            <a:spLocks noGrp="1"/>
          </p:cNvSpPr>
          <p:nvPr>
            <p:ph type="title"/>
          </p:nvPr>
        </p:nvSpPr>
        <p:spPr>
          <a:xfrm>
            <a:off x="731677" y="852333"/>
            <a:ext cx="6320558" cy="3365921"/>
          </a:xfrm>
        </p:spPr>
        <p:txBody>
          <a:bodyPr/>
          <a:lstStyle/>
          <a:p>
            <a:r>
              <a:rPr lang="en-US" dirty="0"/>
              <a:t>Surgery and Postoperative Recovery</a:t>
            </a:r>
          </a:p>
        </p:txBody>
      </p:sp>
      <p:sp>
        <p:nvSpPr>
          <p:cNvPr id="3" name="Footer Placeholder 2">
            <a:extLst>
              <a:ext uri="{FF2B5EF4-FFF2-40B4-BE49-F238E27FC236}">
                <a16:creationId xmlns:a16="http://schemas.microsoft.com/office/drawing/2014/main" id="{AA2949F2-F2D1-4199-BFF7-91EC08545020}"/>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696DBA0-9070-4A02-AB34-BF7125119A2B}"/>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Tree>
    <p:extLst>
      <p:ext uri="{BB962C8B-B14F-4D97-AF65-F5344CB8AC3E}">
        <p14:creationId xmlns:p14="http://schemas.microsoft.com/office/powerpoint/2010/main" val="423184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AEC0D5-CCC4-45EE-A01F-4A8C09DEC670}"/>
              </a:ext>
            </a:extLst>
          </p:cNvPr>
          <p:cNvSpPr>
            <a:spLocks noGrp="1"/>
          </p:cNvSpPr>
          <p:nvPr>
            <p:ph sz="quarter" idx="12"/>
          </p:nvPr>
        </p:nvSpPr>
        <p:spPr/>
        <p:txBody>
          <a:bodyPr>
            <a:normAutofit/>
          </a:bodyPr>
          <a:lstStyle/>
          <a:p>
            <a:pPr marL="457200" indent="-457200">
              <a:buClr>
                <a:schemeClr val="tx2"/>
              </a:buClr>
              <a:buFont typeface="Arial" panose="020B0604020202020204" pitchFamily="34" charset="0"/>
              <a:buChar char="•"/>
            </a:pPr>
            <a:r>
              <a:rPr lang="en-US" sz="2400" dirty="0"/>
              <a:t>Meet anesthesiologist to discuss options for </a:t>
            </a:r>
            <a:r>
              <a:rPr lang="en-US" sz="2400"/>
              <a:t>anesthesia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Surgery will take between 1-2 hours and the patient will remain in the recovery room for 1-2 hours so from the beginning of the surgery to arriving on the unit may be up to 4 hours </a:t>
            </a:r>
          </a:p>
          <a:p>
            <a:endParaRPr lang="en-US" dirty="0"/>
          </a:p>
        </p:txBody>
      </p:sp>
      <p:sp>
        <p:nvSpPr>
          <p:cNvPr id="3" name="Title 2">
            <a:extLst>
              <a:ext uri="{FF2B5EF4-FFF2-40B4-BE49-F238E27FC236}">
                <a16:creationId xmlns:a16="http://schemas.microsoft.com/office/drawing/2014/main" id="{30E4E1A1-5BE6-468E-963B-1B5CCB95F265}"/>
              </a:ext>
            </a:extLst>
          </p:cNvPr>
          <p:cNvSpPr>
            <a:spLocks noGrp="1"/>
          </p:cNvSpPr>
          <p:nvPr>
            <p:ph type="title"/>
          </p:nvPr>
        </p:nvSpPr>
        <p:spPr/>
        <p:txBody>
          <a:bodyPr/>
          <a:lstStyle/>
          <a:p>
            <a:r>
              <a:rPr lang="en-US" dirty="0"/>
              <a:t>Day of Surgery</a:t>
            </a:r>
          </a:p>
        </p:txBody>
      </p:sp>
      <p:sp>
        <p:nvSpPr>
          <p:cNvPr id="4" name="Footer Placeholder 3">
            <a:extLst>
              <a:ext uri="{FF2B5EF4-FFF2-40B4-BE49-F238E27FC236}">
                <a16:creationId xmlns:a16="http://schemas.microsoft.com/office/drawing/2014/main" id="{D541B272-CDCB-49F5-A61F-8162E42537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8A01E2-6797-4EAA-83EF-0ACA2639FB7E}"/>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54139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F36CD-DFD2-4C3F-8B31-789A972DE7E8}"/>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sz="2400" dirty="0"/>
              <a:t>You will wake up after your surgery in the recovery room.</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nurse will ask how your pain is on the pain scale of 0-10, 0 no pain, 10 worst pain imagined</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When you wake up you </a:t>
            </a:r>
            <a:r>
              <a:rPr lang="en-US" dirty="0"/>
              <a:t>will have</a:t>
            </a:r>
            <a:r>
              <a:rPr lang="en-US" sz="2400" dirty="0"/>
              <a:t> a dressing over your incision, sequential compression devices (SCD’s) on your legs, oxygen in your nose and IV fluids connected to an IV in your arm        </a:t>
            </a:r>
          </a:p>
          <a:p>
            <a:endParaRPr lang="en-US" dirty="0"/>
          </a:p>
        </p:txBody>
      </p:sp>
      <p:sp>
        <p:nvSpPr>
          <p:cNvPr id="3" name="Title 2">
            <a:extLst>
              <a:ext uri="{FF2B5EF4-FFF2-40B4-BE49-F238E27FC236}">
                <a16:creationId xmlns:a16="http://schemas.microsoft.com/office/drawing/2014/main" id="{226584E1-A645-4C2A-ABE4-DA755872F15A}"/>
              </a:ext>
            </a:extLst>
          </p:cNvPr>
          <p:cNvSpPr>
            <a:spLocks noGrp="1"/>
          </p:cNvSpPr>
          <p:nvPr>
            <p:ph type="title"/>
          </p:nvPr>
        </p:nvSpPr>
        <p:spPr/>
        <p:txBody>
          <a:bodyPr/>
          <a:lstStyle/>
          <a:p>
            <a:r>
              <a:rPr lang="en-US" dirty="0"/>
              <a:t>Recovery Room</a:t>
            </a:r>
          </a:p>
        </p:txBody>
      </p:sp>
      <p:sp>
        <p:nvSpPr>
          <p:cNvPr id="4" name="Footer Placeholder 3">
            <a:extLst>
              <a:ext uri="{FF2B5EF4-FFF2-40B4-BE49-F238E27FC236}">
                <a16:creationId xmlns:a16="http://schemas.microsoft.com/office/drawing/2014/main" id="{AB878110-288E-46BF-8D62-E51E20E63B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453012-49CA-44F4-92D4-1AB158E17BCD}"/>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299421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D965A-5963-4E4F-8CFB-3217B8CA13EE}"/>
              </a:ext>
            </a:extLst>
          </p:cNvPr>
          <p:cNvSpPr>
            <a:spLocks noGrp="1"/>
          </p:cNvSpPr>
          <p:nvPr>
            <p:ph sz="quarter" idx="12"/>
          </p:nvPr>
        </p:nvSpPr>
        <p:spPr>
          <a:xfrm>
            <a:off x="393408" y="999054"/>
            <a:ext cx="5104945" cy="3601521"/>
          </a:xfrm>
        </p:spPr>
        <p:txBody>
          <a:bodyPr>
            <a:normAutofit fontScale="92500"/>
          </a:bodyPr>
          <a:lstStyle/>
          <a:p>
            <a:r>
              <a:rPr lang="en-US" sz="2400" dirty="0"/>
              <a:t>A Sequential Compression Device (SCD) is equipment that can assist in prevention of deep vein thrombosis (DVT). It improves blood flow in the legs. SCD’s are shaped like “sleeves” that wrap around the legs and inflate with air one at a time. This imitates walking and helps prevent blood clots. You should wear your SCD’s any time you are in bed or sitting in a chair. </a:t>
            </a:r>
          </a:p>
          <a:p>
            <a:endParaRPr lang="en-US" dirty="0"/>
          </a:p>
        </p:txBody>
      </p:sp>
      <p:sp>
        <p:nvSpPr>
          <p:cNvPr id="3" name="Title 2">
            <a:extLst>
              <a:ext uri="{FF2B5EF4-FFF2-40B4-BE49-F238E27FC236}">
                <a16:creationId xmlns:a16="http://schemas.microsoft.com/office/drawing/2014/main" id="{9B1DA54C-0E37-4C9F-B06D-47A7EAFE95FC}"/>
              </a:ext>
            </a:extLst>
          </p:cNvPr>
          <p:cNvSpPr>
            <a:spLocks noGrp="1"/>
          </p:cNvSpPr>
          <p:nvPr>
            <p:ph type="title"/>
          </p:nvPr>
        </p:nvSpPr>
        <p:spPr/>
        <p:txBody>
          <a:bodyPr/>
          <a:lstStyle/>
          <a:p>
            <a:r>
              <a:rPr lang="en-US" sz="2800" dirty="0"/>
              <a:t>Sequential Compression Devices (SCD’s)</a:t>
            </a:r>
            <a:endParaRPr lang="en-US" dirty="0"/>
          </a:p>
        </p:txBody>
      </p:sp>
      <p:sp>
        <p:nvSpPr>
          <p:cNvPr id="4" name="Footer Placeholder 3">
            <a:extLst>
              <a:ext uri="{FF2B5EF4-FFF2-40B4-BE49-F238E27FC236}">
                <a16:creationId xmlns:a16="http://schemas.microsoft.com/office/drawing/2014/main" id="{B60A869E-62FD-4E2C-AA29-6FD3F8CFAF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1482326-799B-4C65-9988-D9CE1B4CC43A}"/>
              </a:ext>
            </a:extLst>
          </p:cNvPr>
          <p:cNvSpPr>
            <a:spLocks noGrp="1"/>
          </p:cNvSpPr>
          <p:nvPr>
            <p:ph type="sldNum" sz="quarter" idx="4"/>
          </p:nvPr>
        </p:nvSpPr>
        <p:spPr/>
        <p:txBody>
          <a:bodyPr/>
          <a:lstStyle/>
          <a:p>
            <a:fld id="{489F9553-C816-6842-8939-EE75ECF7EB2B}" type="slidenum">
              <a:rPr lang="en-US" smtClean="0"/>
              <a:pPr/>
              <a:t>18</a:t>
            </a:fld>
            <a:endParaRPr lang="en-US" dirty="0"/>
          </a:p>
        </p:txBody>
      </p:sp>
      <p:pic>
        <p:nvPicPr>
          <p:cNvPr id="6" name="Picture 5">
            <a:extLst>
              <a:ext uri="{FF2B5EF4-FFF2-40B4-BE49-F238E27FC236}">
                <a16:creationId xmlns:a16="http://schemas.microsoft.com/office/drawing/2014/main" id="{603932A5-DCC7-4B5F-88C5-7BBF0BA052CF}"/>
              </a:ext>
            </a:extLst>
          </p:cNvPr>
          <p:cNvPicPr>
            <a:picLocks noChangeAspect="1"/>
          </p:cNvPicPr>
          <p:nvPr/>
        </p:nvPicPr>
        <p:blipFill>
          <a:blip r:embed="rId2"/>
          <a:stretch>
            <a:fillRect/>
          </a:stretch>
        </p:blipFill>
        <p:spPr>
          <a:xfrm>
            <a:off x="5498352" y="962153"/>
            <a:ext cx="3535781" cy="3255546"/>
          </a:xfrm>
          <a:prstGeom prst="rect">
            <a:avLst/>
          </a:prstGeom>
        </p:spPr>
      </p:pic>
    </p:spTree>
    <p:extLst>
      <p:ext uri="{BB962C8B-B14F-4D97-AF65-F5344CB8AC3E}">
        <p14:creationId xmlns:p14="http://schemas.microsoft.com/office/powerpoint/2010/main" val="135269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0333FA-2D82-432A-B1F5-D5FA65F5CD7E}"/>
              </a:ext>
            </a:extLst>
          </p:cNvPr>
          <p:cNvSpPr>
            <a:spLocks noGrp="1"/>
          </p:cNvSpPr>
          <p:nvPr>
            <p:ph sz="quarter" idx="12"/>
          </p:nvPr>
        </p:nvSpPr>
        <p:spPr/>
        <p:txBody>
          <a:bodyPr>
            <a:normAutofit lnSpcReduction="10000"/>
          </a:bodyPr>
          <a:lstStyle/>
          <a:p>
            <a:pPr marL="457200" indent="-457200">
              <a:buClr>
                <a:schemeClr val="tx2"/>
              </a:buClr>
              <a:buFont typeface="Arial" panose="020B0604020202020204" pitchFamily="34" charset="0"/>
              <a:buChar char="•"/>
            </a:pPr>
            <a:r>
              <a:rPr lang="en-US" dirty="0"/>
              <a:t>Your surgeon will prescribe an </a:t>
            </a:r>
            <a:r>
              <a:rPr lang="en-US"/>
              <a:t>anticoagulant (blood </a:t>
            </a:r>
            <a:r>
              <a:rPr lang="en-US" dirty="0"/>
              <a:t>thinner) to help prevent blood clots</a:t>
            </a:r>
          </a:p>
          <a:p>
            <a:pPr marL="457200" indent="-457200">
              <a:buClr>
                <a:schemeClr val="tx2"/>
              </a:buClr>
              <a:buFont typeface="Arial" panose="020B0604020202020204" pitchFamily="34" charset="0"/>
              <a:buChar char="•"/>
            </a:pPr>
            <a:r>
              <a:rPr lang="en-US" dirty="0"/>
              <a:t>There are many different medications we use for this. The anticoagulant will begin to be administered in the hospital  and will continue as prescribed by your surgeon</a:t>
            </a:r>
          </a:p>
          <a:p>
            <a:pPr marL="457200" indent="-457200">
              <a:buClr>
                <a:schemeClr val="tx2"/>
              </a:buClr>
              <a:buFont typeface="Arial" panose="020B0604020202020204" pitchFamily="34" charset="0"/>
              <a:buChar char="•"/>
            </a:pPr>
            <a:r>
              <a:rPr lang="en-US" dirty="0"/>
              <a:t>You will receive information and instructions on how to take this medication from your nurse before you are discharged home. It is important you take this medication as instructed   </a:t>
            </a:r>
          </a:p>
          <a:p>
            <a:endParaRPr lang="en-US" dirty="0"/>
          </a:p>
        </p:txBody>
      </p:sp>
      <p:sp>
        <p:nvSpPr>
          <p:cNvPr id="3" name="Title 2">
            <a:extLst>
              <a:ext uri="{FF2B5EF4-FFF2-40B4-BE49-F238E27FC236}">
                <a16:creationId xmlns:a16="http://schemas.microsoft.com/office/drawing/2014/main" id="{B28B8581-5D46-409F-836A-8572B8C019C0}"/>
              </a:ext>
            </a:extLst>
          </p:cNvPr>
          <p:cNvSpPr>
            <a:spLocks noGrp="1"/>
          </p:cNvSpPr>
          <p:nvPr>
            <p:ph type="title"/>
          </p:nvPr>
        </p:nvSpPr>
        <p:spPr/>
        <p:txBody>
          <a:bodyPr/>
          <a:lstStyle/>
          <a:p>
            <a:r>
              <a:rPr lang="en-US" dirty="0"/>
              <a:t>Anticoagulation Therapy</a:t>
            </a:r>
          </a:p>
        </p:txBody>
      </p:sp>
      <p:sp>
        <p:nvSpPr>
          <p:cNvPr id="4" name="Footer Placeholder 3">
            <a:extLst>
              <a:ext uri="{FF2B5EF4-FFF2-40B4-BE49-F238E27FC236}">
                <a16:creationId xmlns:a16="http://schemas.microsoft.com/office/drawing/2014/main" id="{860315C2-C430-4D08-93C7-6B67FC2533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8A64681-C2D8-477B-BC77-DDB8B8975619}"/>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11881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Clr>
                <a:schemeClr val="tx2"/>
              </a:buClr>
              <a:buFont typeface="Arial" panose="020B0604020202020204" pitchFamily="34" charset="0"/>
              <a:buChar char="•"/>
            </a:pPr>
            <a:r>
              <a:rPr lang="en-US" dirty="0"/>
              <a:t>Please keep your microphones muted until we break for questions</a:t>
            </a:r>
          </a:p>
          <a:p>
            <a:pPr marL="457200" indent="-457200">
              <a:buClr>
                <a:schemeClr val="tx2"/>
              </a:buClr>
              <a:buFont typeface="Arial" panose="020B0604020202020204" pitchFamily="34" charset="0"/>
              <a:buChar char="•"/>
            </a:pPr>
            <a:r>
              <a:rPr lang="en-US" dirty="0"/>
              <a:t>If you prefer, you may type your questions in the chat box and I will answer them at the end of the class</a:t>
            </a:r>
          </a:p>
          <a:p>
            <a:pPr marL="457200" indent="-457200">
              <a:buClr>
                <a:schemeClr val="tx2"/>
              </a:buClr>
              <a:buFont typeface="Arial" panose="020B0604020202020204" pitchFamily="34" charset="0"/>
              <a:buChar char="•"/>
            </a:pPr>
            <a:r>
              <a:rPr lang="en-US" dirty="0"/>
              <a:t>You can find the Hip Replacement Guide, these slides, and a class video on our website-  </a:t>
            </a:r>
          </a:p>
          <a:p>
            <a:pPr marL="0" indent="0" algn="ctr">
              <a:buClr>
                <a:schemeClr val="tx2"/>
              </a:buClr>
              <a:buNone/>
            </a:pPr>
            <a:r>
              <a:rPr lang="en-US" dirty="0">
                <a:solidFill>
                  <a:schemeClr val="tx2"/>
                </a:solidFill>
              </a:rPr>
              <a:t>      TrinityHealthMichigan.org/ortho-help</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Virtual Class Reminders</a:t>
            </a:r>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210083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6749B-4D37-4C65-B63D-210FAAFB47E9}"/>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sz="2400" dirty="0"/>
              <a:t>You will start to eat/drink juice, </a:t>
            </a:r>
            <a:r>
              <a:rPr lang="en-US" sz="2400" dirty="0" err="1"/>
              <a:t>jello</a:t>
            </a:r>
            <a:r>
              <a:rPr lang="en-US" sz="2400" dirty="0"/>
              <a:t>, crackers, water, ginger ale and progress to your regular diet</a:t>
            </a:r>
          </a:p>
          <a:p>
            <a:pPr marL="457200" indent="-457200">
              <a:buClr>
                <a:schemeClr val="tx2"/>
              </a:buClr>
              <a:buFont typeface="Arial" panose="020B0604020202020204" pitchFamily="34" charset="0"/>
              <a:buChar char="•"/>
            </a:pPr>
            <a:r>
              <a:rPr lang="en-US" sz="2400" dirty="0"/>
              <a:t>We will show you how to use an incentive spirometer and encourage you to use it 10/hour</a:t>
            </a:r>
          </a:p>
          <a:p>
            <a:pPr marL="457200" indent="-457200">
              <a:buClr>
                <a:schemeClr val="tx2"/>
              </a:buClr>
              <a:buFont typeface="Arial" panose="020B0604020202020204" pitchFamily="34" charset="0"/>
              <a:buChar char="•"/>
            </a:pPr>
            <a:r>
              <a:rPr lang="en-US" sz="2400" dirty="0"/>
              <a:t>You will have your ice on your </a:t>
            </a:r>
            <a:r>
              <a:rPr lang="en-US" dirty="0"/>
              <a:t>hip</a:t>
            </a:r>
            <a:r>
              <a:rPr lang="en-US" sz="2400" dirty="0"/>
              <a:t> throughout your stay</a:t>
            </a:r>
          </a:p>
          <a:p>
            <a:pPr marL="457200" indent="-457200">
              <a:buClr>
                <a:schemeClr val="tx2"/>
              </a:buClr>
              <a:buFont typeface="Arial" panose="020B0604020202020204" pitchFamily="34" charset="0"/>
              <a:buChar char="•"/>
            </a:pPr>
            <a:r>
              <a:rPr lang="en-US" sz="2400" dirty="0"/>
              <a:t>You will begin your rehabilitation today, either with physical therapy or nursing staff helping you to the side of the bed, walking around your room and/or sitting in the recliner  </a:t>
            </a:r>
          </a:p>
          <a:p>
            <a:pPr marL="457200" indent="-457200">
              <a:buClr>
                <a:schemeClr val="tx2"/>
              </a:buClr>
              <a:buFont typeface="Arial" panose="020B0604020202020204" pitchFamily="34" charset="0"/>
              <a:buChar char="•"/>
            </a:pPr>
            <a:r>
              <a:rPr lang="en-US" sz="2400" dirty="0"/>
              <a:t>Your nursing staff will have to check on you frequently the first night   </a:t>
            </a:r>
          </a:p>
          <a:p>
            <a:endParaRPr lang="en-US" dirty="0"/>
          </a:p>
        </p:txBody>
      </p:sp>
      <p:sp>
        <p:nvSpPr>
          <p:cNvPr id="3" name="Title 2">
            <a:extLst>
              <a:ext uri="{FF2B5EF4-FFF2-40B4-BE49-F238E27FC236}">
                <a16:creationId xmlns:a16="http://schemas.microsoft.com/office/drawing/2014/main" id="{9200240F-03B5-47E2-A2D5-C02308DC2951}"/>
              </a:ext>
            </a:extLst>
          </p:cNvPr>
          <p:cNvSpPr>
            <a:spLocks noGrp="1"/>
          </p:cNvSpPr>
          <p:nvPr>
            <p:ph type="title"/>
          </p:nvPr>
        </p:nvSpPr>
        <p:spPr/>
        <p:txBody>
          <a:bodyPr/>
          <a:lstStyle/>
          <a:p>
            <a:r>
              <a:rPr lang="en-US" dirty="0"/>
              <a:t>When you arrive on the Short Stay/Ortho Unit</a:t>
            </a:r>
          </a:p>
        </p:txBody>
      </p:sp>
      <p:sp>
        <p:nvSpPr>
          <p:cNvPr id="4" name="Footer Placeholder 3">
            <a:extLst>
              <a:ext uri="{FF2B5EF4-FFF2-40B4-BE49-F238E27FC236}">
                <a16:creationId xmlns:a16="http://schemas.microsoft.com/office/drawing/2014/main" id="{2536D607-C7D2-48ED-9389-A3AD9271FFB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C82E9BF-C35E-418E-A750-8FA9497DBF4A}"/>
              </a:ext>
            </a:extLst>
          </p:cNvPr>
          <p:cNvSpPr>
            <a:spLocks noGrp="1"/>
          </p:cNvSpPr>
          <p:nvPr>
            <p:ph type="sldNum" sz="quarter" idx="4"/>
          </p:nvPr>
        </p:nvSpPr>
        <p:spPr/>
        <p:txBody>
          <a:bodyPr/>
          <a:lstStyle/>
          <a:p>
            <a:fld id="{489F9553-C816-6842-8939-EE75ECF7EB2B}" type="slidenum">
              <a:rPr lang="en-US" smtClean="0"/>
              <a:pPr/>
              <a:t>20</a:t>
            </a:fld>
            <a:endParaRPr lang="en-US" dirty="0"/>
          </a:p>
        </p:txBody>
      </p:sp>
    </p:spTree>
    <p:extLst>
      <p:ext uri="{BB962C8B-B14F-4D97-AF65-F5344CB8AC3E}">
        <p14:creationId xmlns:p14="http://schemas.microsoft.com/office/powerpoint/2010/main" val="100035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AB107-CFF7-42FE-9B78-B2039C3943F1}"/>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Your caregiver will do everything they can to get you comfortable enough to participate in your recovery.</a:t>
            </a:r>
          </a:p>
          <a:p>
            <a:pPr marL="457200" indent="-457200">
              <a:buClr>
                <a:schemeClr val="tx2"/>
              </a:buClr>
              <a:buFont typeface="Arial" panose="020B0604020202020204" pitchFamily="34" charset="0"/>
              <a:buChar char="•"/>
            </a:pPr>
            <a:r>
              <a:rPr lang="en-US" dirty="0"/>
              <a:t>Caregivers will often ask you to rate your pain level on a scale of 0-10</a:t>
            </a:r>
          </a:p>
          <a:p>
            <a:pPr marL="457200" indent="-457200">
              <a:buClr>
                <a:schemeClr val="tx2"/>
              </a:buClr>
              <a:buFont typeface="Arial" panose="020B0604020202020204" pitchFamily="34" charset="0"/>
              <a:buChar char="•"/>
            </a:pPr>
            <a:r>
              <a:rPr lang="en-US" dirty="0"/>
              <a:t>Our goal is to always keep your pain level at a level where you are able to participate in your rehabilitation</a:t>
            </a:r>
          </a:p>
          <a:p>
            <a:pPr marL="457200" indent="-457200">
              <a:buClr>
                <a:schemeClr val="tx2"/>
              </a:buClr>
              <a:buFont typeface="Arial" panose="020B0604020202020204" pitchFamily="34" charset="0"/>
              <a:buChar char="•"/>
            </a:pPr>
            <a:r>
              <a:rPr lang="en-US" dirty="0"/>
              <a:t>Your pain will be managed with different medications including local nerve blocks, oral medications. Some of these medications are scheduled and given at set times and others are given as needed to help control your pain. Cold therapy will also be used. </a:t>
            </a:r>
          </a:p>
          <a:p>
            <a:endParaRPr lang="en-US" dirty="0"/>
          </a:p>
        </p:txBody>
      </p:sp>
      <p:sp>
        <p:nvSpPr>
          <p:cNvPr id="3" name="Title 2">
            <a:extLst>
              <a:ext uri="{FF2B5EF4-FFF2-40B4-BE49-F238E27FC236}">
                <a16:creationId xmlns:a16="http://schemas.microsoft.com/office/drawing/2014/main" id="{5EC520FD-FF1E-49DB-972A-C3264513A943}"/>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CA0C657E-BCDC-4C27-9201-F56EED5A11D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0D1BCB9D-AC54-45D4-AE75-2794358210D0}"/>
              </a:ext>
            </a:extLst>
          </p:cNvPr>
          <p:cNvSpPr>
            <a:spLocks noGrp="1"/>
          </p:cNvSpPr>
          <p:nvPr>
            <p:ph type="sldNum" sz="quarter" idx="4"/>
          </p:nvPr>
        </p:nvSpPr>
        <p:spPr/>
        <p:txBody>
          <a:bodyPr/>
          <a:lstStyle/>
          <a:p>
            <a:fld id="{489F9553-C816-6842-8939-EE75ECF7EB2B}" type="slidenum">
              <a:rPr lang="en-US" smtClean="0"/>
              <a:pPr/>
              <a:t>21</a:t>
            </a:fld>
            <a:endParaRPr lang="en-US" dirty="0"/>
          </a:p>
        </p:txBody>
      </p:sp>
    </p:spTree>
    <p:extLst>
      <p:ext uri="{BB962C8B-B14F-4D97-AF65-F5344CB8AC3E}">
        <p14:creationId xmlns:p14="http://schemas.microsoft.com/office/powerpoint/2010/main" val="274590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5D496-B8D4-4504-84F9-F2634756BECF}"/>
              </a:ext>
            </a:extLst>
          </p:cNvPr>
          <p:cNvSpPr>
            <a:spLocks noGrp="1"/>
          </p:cNvSpPr>
          <p:nvPr>
            <p:ph sz="quarter" idx="12"/>
          </p:nvPr>
        </p:nvSpPr>
        <p:spPr/>
        <p:txBody>
          <a:bodyPr>
            <a:normAutofit fontScale="92500" lnSpcReduction="20000"/>
          </a:bodyPr>
          <a:lstStyle/>
          <a:p>
            <a:pPr marL="0" indent="0">
              <a:buNone/>
            </a:pPr>
            <a:r>
              <a:rPr lang="en-US" dirty="0"/>
              <a:t>Tylenol 1000mg (500mg tab x 2) every 8 hours</a:t>
            </a:r>
          </a:p>
          <a:p>
            <a:pPr marL="0" indent="0">
              <a:buNone/>
            </a:pPr>
            <a:r>
              <a:rPr lang="en-US" dirty="0"/>
              <a:t>Oxycodone 5mg for breakthrough pain (Opioid)</a:t>
            </a:r>
          </a:p>
          <a:p>
            <a:endParaRPr lang="en-US" dirty="0"/>
          </a:p>
          <a:p>
            <a:pPr marL="0" indent="0">
              <a:buNone/>
            </a:pPr>
            <a:r>
              <a:rPr lang="en-US" dirty="0"/>
              <a:t>Opioid Information</a:t>
            </a:r>
          </a:p>
          <a:p>
            <a:pPr marL="457200" indent="-457200">
              <a:buClr>
                <a:schemeClr val="tx2"/>
              </a:buClr>
              <a:buFont typeface="Arial" panose="020B0604020202020204" pitchFamily="34" charset="0"/>
              <a:buChar char="•"/>
            </a:pPr>
            <a:r>
              <a:rPr lang="en-US" sz="2400" dirty="0"/>
              <a:t>Surgeon can only prescribe a 7 day supply at discharge- must call surgeon’s office for refill- allow 2 days for refill. Don’t call on weekends, after hours or holidays</a:t>
            </a:r>
          </a:p>
          <a:p>
            <a:pPr marL="457200" indent="-457200">
              <a:buClr>
                <a:schemeClr val="tx2"/>
              </a:buClr>
              <a:buFont typeface="Arial" panose="020B0604020202020204" pitchFamily="34" charset="0"/>
              <a:buChar char="•"/>
            </a:pPr>
            <a:r>
              <a:rPr lang="en-US" sz="2400" dirty="0"/>
              <a:t>Opioids can cause constipation, nausea, dizziness- you should take laxatives and a stool softener while on opioids.  Colace(stool softener), </a:t>
            </a:r>
            <a:r>
              <a:rPr lang="en-US" sz="2400" dirty="0" err="1"/>
              <a:t>Miralax</a:t>
            </a:r>
            <a:r>
              <a:rPr lang="en-US" sz="2400" dirty="0"/>
              <a:t> and Senna (laxatives)</a:t>
            </a:r>
          </a:p>
          <a:p>
            <a:endParaRPr lang="en-US" dirty="0"/>
          </a:p>
        </p:txBody>
      </p:sp>
      <p:sp>
        <p:nvSpPr>
          <p:cNvPr id="3" name="Title 2">
            <a:extLst>
              <a:ext uri="{FF2B5EF4-FFF2-40B4-BE49-F238E27FC236}">
                <a16:creationId xmlns:a16="http://schemas.microsoft.com/office/drawing/2014/main" id="{743D8467-7F39-43C2-934C-4374EBF4202D}"/>
              </a:ext>
            </a:extLst>
          </p:cNvPr>
          <p:cNvSpPr>
            <a:spLocks noGrp="1"/>
          </p:cNvSpPr>
          <p:nvPr>
            <p:ph type="title"/>
          </p:nvPr>
        </p:nvSpPr>
        <p:spPr/>
        <p:txBody>
          <a:bodyPr/>
          <a:lstStyle/>
          <a:p>
            <a:r>
              <a:rPr lang="en-US" dirty="0"/>
              <a:t>Pain Management</a:t>
            </a:r>
          </a:p>
        </p:txBody>
      </p:sp>
      <p:sp>
        <p:nvSpPr>
          <p:cNvPr id="4" name="Footer Placeholder 3">
            <a:extLst>
              <a:ext uri="{FF2B5EF4-FFF2-40B4-BE49-F238E27FC236}">
                <a16:creationId xmlns:a16="http://schemas.microsoft.com/office/drawing/2014/main" id="{1085FDB9-52DE-450A-AC87-03665E57EF5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0769013-2438-4568-BB1E-D7E931061A95}"/>
              </a:ext>
            </a:extLst>
          </p:cNvPr>
          <p:cNvSpPr>
            <a:spLocks noGrp="1"/>
          </p:cNvSpPr>
          <p:nvPr>
            <p:ph type="sldNum" sz="quarter" idx="4"/>
          </p:nvPr>
        </p:nvSpPr>
        <p:spPr/>
        <p:txBody>
          <a:bodyPr/>
          <a:lstStyle/>
          <a:p>
            <a:fld id="{489F9553-C816-6842-8939-EE75ECF7EB2B}" type="slidenum">
              <a:rPr lang="en-US" smtClean="0"/>
              <a:pPr/>
              <a:t>22</a:t>
            </a:fld>
            <a:endParaRPr lang="en-US" dirty="0"/>
          </a:p>
        </p:txBody>
      </p:sp>
    </p:spTree>
    <p:extLst>
      <p:ext uri="{BB962C8B-B14F-4D97-AF65-F5344CB8AC3E}">
        <p14:creationId xmlns:p14="http://schemas.microsoft.com/office/powerpoint/2010/main" val="81046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233530" y="999054"/>
            <a:ext cx="5396566" cy="3601521"/>
          </a:xfrm>
        </p:spPr>
        <p:txBody>
          <a:bodyPr>
            <a:normAutofit fontScale="40000" lnSpcReduction="20000"/>
          </a:bodyPr>
          <a:lstStyle/>
          <a:p>
            <a:r>
              <a:rPr lang="en-US" sz="5500" dirty="0"/>
              <a:t>Cold therapy helps with pain and swelling</a:t>
            </a:r>
          </a:p>
          <a:p>
            <a:r>
              <a:rPr lang="en-US" sz="5500" dirty="0"/>
              <a:t>You should use cold on your hip for the first 2 weeks and then as needed</a:t>
            </a:r>
          </a:p>
          <a:p>
            <a:r>
              <a:rPr lang="en-US" sz="5500" dirty="0"/>
              <a:t>Cold machines are available on Amazon and medical supply companies, you may use gel packs, ice in a bag or frozen bags of peas or corn</a:t>
            </a:r>
          </a:p>
          <a:p>
            <a:r>
              <a:rPr lang="en-US" sz="5500" dirty="0"/>
              <a:t>These items are usually not paid for by your insurance</a:t>
            </a:r>
          </a:p>
          <a:p>
            <a:pPr>
              <a:buClr>
                <a:schemeClr val="accent2"/>
              </a:buClr>
            </a:pPr>
            <a:endParaRPr lang="en-US" sz="2400" dirty="0"/>
          </a:p>
          <a:p>
            <a:pPr marL="0" indent="0">
              <a:buClr>
                <a:schemeClr val="accent2"/>
              </a:buClr>
              <a:buNone/>
            </a:pPr>
            <a:r>
              <a:rPr lang="en-US" sz="2400" dirty="0"/>
              <a:t> </a:t>
            </a:r>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sz="2800" dirty="0"/>
              <a:t>Cooling Therapy</a:t>
            </a:r>
            <a:endParaRPr lang="en-US" dirty="0"/>
          </a:p>
        </p:txBody>
      </p:sp>
      <p:sp>
        <p:nvSpPr>
          <p:cNvPr id="4" name="Footer Placeholder 3"/>
          <p:cNvSpPr>
            <a:spLocks noGrp="1"/>
          </p:cNvSpPr>
          <p:nvPr>
            <p:ph type="ftr" sz="quarter" idx="3"/>
          </p:nvPr>
        </p:nvSpPr>
        <p:spPr/>
        <p:txBody>
          <a:bodyPr/>
          <a:lstStyle/>
          <a:p>
            <a:r>
              <a:rPr lang="en-US"/>
              <a:t>©2022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23</a:t>
            </a:fld>
            <a:endParaRPr lang="en-US" dirty="0"/>
          </a:p>
        </p:txBody>
      </p:sp>
      <p:pic>
        <p:nvPicPr>
          <p:cNvPr id="6" name="Picture 5">
            <a:extLst>
              <a:ext uri="{FF2B5EF4-FFF2-40B4-BE49-F238E27FC236}">
                <a16:creationId xmlns:a16="http://schemas.microsoft.com/office/drawing/2014/main" id="{38BF911A-EC4F-4CC2-A1FC-4C9D0902F624}"/>
              </a:ext>
            </a:extLst>
          </p:cNvPr>
          <p:cNvPicPr>
            <a:picLocks noChangeAspect="1"/>
          </p:cNvPicPr>
          <p:nvPr/>
        </p:nvPicPr>
        <p:blipFill>
          <a:blip r:embed="rId2"/>
          <a:stretch>
            <a:fillRect/>
          </a:stretch>
        </p:blipFill>
        <p:spPr>
          <a:xfrm>
            <a:off x="702163" y="1103274"/>
            <a:ext cx="1756116" cy="1554615"/>
          </a:xfrm>
          <a:prstGeom prst="rect">
            <a:avLst/>
          </a:prstGeom>
        </p:spPr>
      </p:pic>
      <p:pic>
        <p:nvPicPr>
          <p:cNvPr id="7" name="Picture 6">
            <a:extLst>
              <a:ext uri="{FF2B5EF4-FFF2-40B4-BE49-F238E27FC236}">
                <a16:creationId xmlns:a16="http://schemas.microsoft.com/office/drawing/2014/main" id="{64B1B4BE-E98A-456A-A367-A4259EBA0086}"/>
              </a:ext>
            </a:extLst>
          </p:cNvPr>
          <p:cNvPicPr>
            <a:picLocks noChangeAspect="1"/>
          </p:cNvPicPr>
          <p:nvPr/>
        </p:nvPicPr>
        <p:blipFill>
          <a:blip r:embed="rId3"/>
          <a:stretch>
            <a:fillRect/>
          </a:stretch>
        </p:blipFill>
        <p:spPr>
          <a:xfrm>
            <a:off x="604776" y="2965813"/>
            <a:ext cx="1950889" cy="1292464"/>
          </a:xfrm>
          <a:prstGeom prst="rect">
            <a:avLst/>
          </a:prstGeom>
        </p:spPr>
      </p:pic>
    </p:spTree>
    <p:extLst>
      <p:ext uri="{BB962C8B-B14F-4D97-AF65-F5344CB8AC3E}">
        <p14:creationId xmlns:p14="http://schemas.microsoft.com/office/powerpoint/2010/main" val="2852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E6B1D-DDEC-42C3-AD21-8D66EE4F4476}"/>
              </a:ext>
            </a:extLst>
          </p:cNvPr>
          <p:cNvSpPr>
            <a:spLocks noGrp="1"/>
          </p:cNvSpPr>
          <p:nvPr>
            <p:ph sz="quarter" idx="12"/>
          </p:nvPr>
        </p:nvSpPr>
        <p:spPr/>
        <p:txBody>
          <a:bodyPr>
            <a:normAutofit fontScale="85000" lnSpcReduction="10000"/>
          </a:bodyPr>
          <a:lstStyle/>
          <a:p>
            <a:pPr marL="457200" indent="-457200">
              <a:buClr>
                <a:schemeClr val="tx2"/>
              </a:buClr>
              <a:buFont typeface="Arial" panose="020B0604020202020204" pitchFamily="34" charset="0"/>
              <a:buChar char="•"/>
            </a:pPr>
            <a:r>
              <a:rPr lang="en-US" sz="2400" dirty="0"/>
              <a:t>Your nurse will continue to assess your pain level and work on a plan with you to ensure it is controlled using scheduled Tylenol and opioid pain medication</a:t>
            </a:r>
          </a:p>
          <a:p>
            <a:pPr marL="342900" indent="-342900">
              <a:buClr>
                <a:schemeClr val="tx2"/>
              </a:buClr>
              <a:buFont typeface="Arial" panose="020B0604020202020204" pitchFamily="34" charset="0"/>
              <a:buChar char="•"/>
            </a:pPr>
            <a:r>
              <a:rPr lang="en-US" sz="2400" dirty="0"/>
              <a:t>  A side effect of the pain medication is constipation so you will also    	be started on a bowel management program</a:t>
            </a:r>
          </a:p>
          <a:p>
            <a:pPr marL="457200" indent="-457200">
              <a:buClr>
                <a:schemeClr val="tx2"/>
              </a:buClr>
              <a:buFont typeface="Arial" panose="020B0604020202020204" pitchFamily="34" charset="0"/>
              <a:buChar char="•"/>
            </a:pPr>
            <a:r>
              <a:rPr lang="en-US" sz="2400" dirty="0"/>
              <a:t>Physical Therapy will work with you, helping you regain your strength. As your recovery progresses, you will get up for meals and go to the bathroom with help from our team. The physical therapy team will work with you to ensure a safe discharge home    </a:t>
            </a:r>
          </a:p>
          <a:p>
            <a:pPr marL="457200" indent="-457200">
              <a:buClr>
                <a:schemeClr val="tx2"/>
              </a:buClr>
              <a:buFont typeface="Arial" panose="020B0604020202020204" pitchFamily="34" charset="0"/>
              <a:buChar char="•"/>
            </a:pPr>
            <a:r>
              <a:rPr lang="en-US" sz="2400" dirty="0"/>
              <a:t>Our discharge planners will meet with you to discuss your discharge and any equipment needs you may have  </a:t>
            </a:r>
          </a:p>
          <a:p>
            <a:endParaRPr lang="en-US" dirty="0"/>
          </a:p>
        </p:txBody>
      </p:sp>
      <p:sp>
        <p:nvSpPr>
          <p:cNvPr id="3" name="Title 2">
            <a:extLst>
              <a:ext uri="{FF2B5EF4-FFF2-40B4-BE49-F238E27FC236}">
                <a16:creationId xmlns:a16="http://schemas.microsoft.com/office/drawing/2014/main" id="{F75CDF07-F6CE-4FAF-9BCE-7C5AE8F0A1F2}"/>
              </a:ext>
            </a:extLst>
          </p:cNvPr>
          <p:cNvSpPr>
            <a:spLocks noGrp="1"/>
          </p:cNvSpPr>
          <p:nvPr>
            <p:ph type="title"/>
          </p:nvPr>
        </p:nvSpPr>
        <p:spPr/>
        <p:txBody>
          <a:bodyPr/>
          <a:lstStyle/>
          <a:p>
            <a:r>
              <a:rPr lang="en-US" dirty="0"/>
              <a:t>After your Surgery</a:t>
            </a:r>
          </a:p>
        </p:txBody>
      </p:sp>
      <p:sp>
        <p:nvSpPr>
          <p:cNvPr id="4" name="Footer Placeholder 3">
            <a:extLst>
              <a:ext uri="{FF2B5EF4-FFF2-40B4-BE49-F238E27FC236}">
                <a16:creationId xmlns:a16="http://schemas.microsoft.com/office/drawing/2014/main" id="{0CD6904B-F04F-4341-9A97-5C390798549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03B0236-E048-4301-8E66-4BF2369DE1BF}"/>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Tree>
    <p:extLst>
      <p:ext uri="{BB962C8B-B14F-4D97-AF65-F5344CB8AC3E}">
        <p14:creationId xmlns:p14="http://schemas.microsoft.com/office/powerpoint/2010/main" val="179668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EF6FB-B7E6-44A7-B52D-3A414EF12A3C}"/>
              </a:ext>
            </a:extLst>
          </p:cNvPr>
          <p:cNvSpPr>
            <a:spLocks noGrp="1"/>
          </p:cNvSpPr>
          <p:nvPr>
            <p:ph sz="quarter" idx="12"/>
          </p:nvPr>
        </p:nvSpPr>
        <p:spPr/>
        <p:txBody>
          <a:bodyPr>
            <a:normAutofit fontScale="92500" lnSpcReduction="20000"/>
          </a:bodyPr>
          <a:lstStyle/>
          <a:p>
            <a:pPr marL="457200" indent="-457200">
              <a:buClr>
                <a:schemeClr val="tx2"/>
              </a:buClr>
              <a:buFont typeface="Arial" panose="020B0604020202020204" pitchFamily="34" charset="0"/>
              <a:buChar char="•"/>
            </a:pPr>
            <a:r>
              <a:rPr lang="en-US" dirty="0"/>
              <a:t>Most people are ready to go home the same day as surgery or  after 1 night in the hospital</a:t>
            </a:r>
          </a:p>
          <a:p>
            <a:pPr marL="457200" indent="-457200">
              <a:buClr>
                <a:schemeClr val="tx2"/>
              </a:buClr>
              <a:buFont typeface="Arial" panose="020B0604020202020204" pitchFamily="34" charset="0"/>
              <a:buChar char="•"/>
            </a:pPr>
            <a:r>
              <a:rPr lang="en-US" dirty="0"/>
              <a:t>We want you to go </a:t>
            </a:r>
            <a:r>
              <a:rPr lang="en-US" dirty="0">
                <a:solidFill>
                  <a:srgbClr val="7030A0"/>
                </a:solidFill>
              </a:rPr>
              <a:t>home</a:t>
            </a:r>
            <a:r>
              <a:rPr lang="en-US" dirty="0"/>
              <a:t> after your surgery-not rehab</a:t>
            </a:r>
          </a:p>
          <a:p>
            <a:pPr marL="457200" indent="-457200">
              <a:buClr>
                <a:schemeClr val="tx2"/>
              </a:buClr>
              <a:buFont typeface="Arial" panose="020B0604020202020204" pitchFamily="34" charset="0"/>
              <a:buChar char="•"/>
            </a:pPr>
            <a:r>
              <a:rPr lang="en-US" dirty="0"/>
              <a:t>Patients recover better in their own home environment</a:t>
            </a:r>
          </a:p>
          <a:p>
            <a:pPr marL="457200" indent="-457200">
              <a:buClr>
                <a:schemeClr val="tx2"/>
              </a:buClr>
              <a:buFont typeface="Arial" panose="020B0604020202020204" pitchFamily="34" charset="0"/>
              <a:buChar char="•"/>
            </a:pPr>
            <a:r>
              <a:rPr lang="en-US" dirty="0"/>
              <a:t>Please make sure you arrange to have someone available to drive you home </a:t>
            </a:r>
          </a:p>
          <a:p>
            <a:pPr marL="457200" indent="-457200">
              <a:buClr>
                <a:schemeClr val="tx2"/>
              </a:buClr>
              <a:buFont typeface="Arial" panose="020B0604020202020204" pitchFamily="34" charset="0"/>
              <a:buChar char="•"/>
            </a:pPr>
            <a:r>
              <a:rPr lang="en-US" dirty="0"/>
              <a:t>Home physical therapy will be provided for 2 weeks and then you will go to outpatient Physical Therapy</a:t>
            </a:r>
          </a:p>
          <a:p>
            <a:pPr marL="457200" indent="-457200">
              <a:buClr>
                <a:schemeClr val="tx2"/>
              </a:buClr>
              <a:buFont typeface="Arial" panose="020B0604020202020204" pitchFamily="34" charset="0"/>
              <a:buChar char="•"/>
            </a:pPr>
            <a:r>
              <a:rPr lang="en-US" dirty="0"/>
              <a:t>Discharge instructions will be given to you by your nurse and prescriptions given to you which can be filled in our pharmacy, just ask your nurse how to do this  </a:t>
            </a:r>
          </a:p>
          <a:p>
            <a:endParaRPr lang="en-US" dirty="0"/>
          </a:p>
        </p:txBody>
      </p:sp>
      <p:sp>
        <p:nvSpPr>
          <p:cNvPr id="3" name="Title 2">
            <a:extLst>
              <a:ext uri="{FF2B5EF4-FFF2-40B4-BE49-F238E27FC236}">
                <a16:creationId xmlns:a16="http://schemas.microsoft.com/office/drawing/2014/main" id="{5A7C66F6-C0E9-4833-B955-DF3A448F4A93}"/>
              </a:ext>
            </a:extLst>
          </p:cNvPr>
          <p:cNvSpPr>
            <a:spLocks noGrp="1"/>
          </p:cNvSpPr>
          <p:nvPr>
            <p:ph type="title"/>
          </p:nvPr>
        </p:nvSpPr>
        <p:spPr/>
        <p:txBody>
          <a:bodyPr/>
          <a:lstStyle/>
          <a:p>
            <a:r>
              <a:rPr lang="en-US" dirty="0"/>
              <a:t>Discharge</a:t>
            </a:r>
          </a:p>
        </p:txBody>
      </p:sp>
      <p:sp>
        <p:nvSpPr>
          <p:cNvPr id="4" name="Footer Placeholder 3">
            <a:extLst>
              <a:ext uri="{FF2B5EF4-FFF2-40B4-BE49-F238E27FC236}">
                <a16:creationId xmlns:a16="http://schemas.microsoft.com/office/drawing/2014/main" id="{3E325DFC-2D34-45A4-9A9F-336131ADDA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22B621C-68CE-446C-AD70-F0C885D5998F}"/>
              </a:ext>
            </a:extLst>
          </p:cNvPr>
          <p:cNvSpPr>
            <a:spLocks noGrp="1"/>
          </p:cNvSpPr>
          <p:nvPr>
            <p:ph type="sldNum" sz="quarter" idx="4"/>
          </p:nvPr>
        </p:nvSpPr>
        <p:spPr/>
        <p:txBody>
          <a:bodyPr/>
          <a:lstStyle/>
          <a:p>
            <a:fld id="{489F9553-C816-6842-8939-EE75ECF7EB2B}" type="slidenum">
              <a:rPr lang="en-US" smtClean="0"/>
              <a:pPr/>
              <a:t>25</a:t>
            </a:fld>
            <a:endParaRPr lang="en-US" dirty="0"/>
          </a:p>
        </p:txBody>
      </p:sp>
    </p:spTree>
    <p:extLst>
      <p:ext uri="{BB962C8B-B14F-4D97-AF65-F5344CB8AC3E}">
        <p14:creationId xmlns:p14="http://schemas.microsoft.com/office/powerpoint/2010/main" val="161746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BC44A-C0D1-4E13-849D-541A313DD217}"/>
              </a:ext>
            </a:extLst>
          </p:cNvPr>
          <p:cNvSpPr>
            <a:spLocks noGrp="1"/>
          </p:cNvSpPr>
          <p:nvPr>
            <p:ph sz="quarter" idx="12"/>
          </p:nvPr>
        </p:nvSpPr>
        <p:spPr/>
        <p:txBody>
          <a:bodyPr>
            <a:normAutofit fontScale="70000" lnSpcReduction="20000"/>
          </a:bodyPr>
          <a:lstStyle/>
          <a:p>
            <a:pPr marL="457200" lvl="0" indent="-457200">
              <a:buClr>
                <a:schemeClr val="tx2"/>
              </a:buClr>
              <a:buFont typeface="Arial" panose="020B0604020202020204" pitchFamily="34" charset="0"/>
              <a:buChar char="•"/>
            </a:pPr>
            <a:r>
              <a:rPr lang="en-US" sz="2400" dirty="0"/>
              <a:t>Blood clots – follow your surgeon’s instructions carefully to minimize this potential risk. Make sure you take your anticoagulation medication as instructed by nursing staff and continue doing your ankle exercises</a:t>
            </a:r>
          </a:p>
          <a:p>
            <a:pPr marL="457200" lvl="0" indent="-457200">
              <a:buClr>
                <a:schemeClr val="tx2"/>
              </a:buClr>
            </a:pPr>
            <a:r>
              <a:rPr lang="en-US" sz="2400" dirty="0"/>
              <a:t>Infection – follow instructions given at discharge to prevent infection. Do not remove your top dressing until day 7 after your surgery and your </a:t>
            </a:r>
            <a:r>
              <a:rPr lang="en-US" sz="2400"/>
              <a:t>Sylke dressing on day 14. </a:t>
            </a:r>
            <a:r>
              <a:rPr lang="en-US" dirty="0">
                <a:solidFill>
                  <a:srgbClr val="7030A0"/>
                </a:solidFill>
              </a:rPr>
              <a:t>Use Dyna-hex in the shower until gone and pat your incision dry. </a:t>
            </a:r>
            <a:r>
              <a:rPr lang="en-US" sz="2400" dirty="0"/>
              <a:t>Leave open to air. Do not use any creams or lotions on your incision</a:t>
            </a:r>
          </a:p>
          <a:p>
            <a:pPr marL="457200" lvl="0" indent="-457200">
              <a:buClr>
                <a:schemeClr val="tx2"/>
              </a:buClr>
              <a:buFont typeface="Arial" panose="020B0604020202020204" pitchFamily="34" charset="0"/>
              <a:buChar char="•"/>
            </a:pPr>
            <a:r>
              <a:rPr lang="en-US" sz="2400" dirty="0"/>
              <a:t>Constipation – Your pain medication can make you constipated. Make sure you take laxatives (</a:t>
            </a:r>
            <a:r>
              <a:rPr lang="en-US" sz="2400" dirty="0" err="1">
                <a:solidFill>
                  <a:srgbClr val="7030A0"/>
                </a:solidFill>
              </a:rPr>
              <a:t>Miralax</a:t>
            </a:r>
            <a:r>
              <a:rPr lang="en-US" sz="2400" dirty="0">
                <a:solidFill>
                  <a:srgbClr val="7030A0"/>
                </a:solidFill>
              </a:rPr>
              <a:t> or Senna</a:t>
            </a:r>
            <a:r>
              <a:rPr lang="en-US" sz="2400" dirty="0"/>
              <a:t>) and stool softener (</a:t>
            </a:r>
            <a:r>
              <a:rPr lang="en-US" sz="2400" dirty="0">
                <a:solidFill>
                  <a:srgbClr val="7030A0"/>
                </a:solidFill>
              </a:rPr>
              <a:t>Colace</a:t>
            </a:r>
            <a:r>
              <a:rPr lang="en-US" sz="2400" dirty="0"/>
              <a:t>) following your discharge and eat a diet high in fiber and drink lots of water</a:t>
            </a:r>
          </a:p>
          <a:p>
            <a:pPr marL="457200" lvl="0" indent="-457200">
              <a:buClr>
                <a:schemeClr val="tx2"/>
              </a:buClr>
              <a:buFont typeface="Arial" panose="020B0604020202020204" pitchFamily="34" charset="0"/>
              <a:buChar char="•"/>
            </a:pPr>
            <a:endParaRPr lang="en-US" dirty="0"/>
          </a:p>
          <a:p>
            <a:pPr marL="457200" lvl="0" indent="-457200">
              <a:buClr>
                <a:schemeClr val="tx2"/>
              </a:buClr>
              <a:buFont typeface="Arial" panose="020B0604020202020204" pitchFamily="34" charset="0"/>
              <a:buChar char="•"/>
            </a:pPr>
            <a:endParaRPr lang="en-US" sz="2400" dirty="0"/>
          </a:p>
          <a:p>
            <a:pPr marL="457200" lvl="0" indent="-457200">
              <a:buClr>
                <a:schemeClr val="tx2"/>
              </a:buClr>
              <a:buFont typeface="Arial" panose="020B0604020202020204" pitchFamily="34" charset="0"/>
              <a:buChar char="•"/>
            </a:pPr>
            <a:r>
              <a:rPr lang="en-US" sz="2400" dirty="0"/>
              <a:t>Pain -  Make sure you take your pain medication as instructed. Elevate your leg higher than your heart. Your leg will swell and this can add to your discomfort  </a:t>
            </a:r>
          </a:p>
          <a:p>
            <a:endParaRPr lang="en-US" dirty="0"/>
          </a:p>
        </p:txBody>
      </p:sp>
      <p:sp>
        <p:nvSpPr>
          <p:cNvPr id="3" name="Title 2">
            <a:extLst>
              <a:ext uri="{FF2B5EF4-FFF2-40B4-BE49-F238E27FC236}">
                <a16:creationId xmlns:a16="http://schemas.microsoft.com/office/drawing/2014/main" id="{F8DE0F98-D563-44E3-B5FC-C88BC21C26B6}"/>
              </a:ext>
            </a:extLst>
          </p:cNvPr>
          <p:cNvSpPr>
            <a:spLocks noGrp="1"/>
          </p:cNvSpPr>
          <p:nvPr>
            <p:ph type="title"/>
          </p:nvPr>
        </p:nvSpPr>
        <p:spPr/>
        <p:txBody>
          <a:bodyPr/>
          <a:lstStyle/>
          <a:p>
            <a:r>
              <a:rPr lang="en-US" dirty="0">
                <a:solidFill>
                  <a:srgbClr val="6E2585"/>
                </a:solidFill>
              </a:rPr>
              <a:t>Possible complications following surgery </a:t>
            </a:r>
          </a:p>
        </p:txBody>
      </p:sp>
      <p:sp>
        <p:nvSpPr>
          <p:cNvPr id="4" name="Footer Placeholder 3">
            <a:extLst>
              <a:ext uri="{FF2B5EF4-FFF2-40B4-BE49-F238E27FC236}">
                <a16:creationId xmlns:a16="http://schemas.microsoft.com/office/drawing/2014/main" id="{0BA56317-DD26-4751-9609-0C9FA5AF411D}"/>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EA07B88-10A8-4F4A-B000-2DC6B366707A}"/>
              </a:ext>
            </a:extLst>
          </p:cNvPr>
          <p:cNvSpPr>
            <a:spLocks noGrp="1"/>
          </p:cNvSpPr>
          <p:nvPr>
            <p:ph type="sldNum" sz="quarter" idx="4"/>
          </p:nvPr>
        </p:nvSpPr>
        <p:spPr/>
        <p:txBody>
          <a:bodyPr/>
          <a:lstStyle/>
          <a:p>
            <a:fld id="{489F9553-C816-6842-8939-EE75ECF7EB2B}" type="slidenum">
              <a:rPr lang="en-US" smtClean="0"/>
              <a:pPr/>
              <a:t>26</a:t>
            </a:fld>
            <a:endParaRPr lang="en-US" dirty="0"/>
          </a:p>
        </p:txBody>
      </p:sp>
      <p:pic>
        <p:nvPicPr>
          <p:cNvPr id="7" name="Picture 6">
            <a:extLst>
              <a:ext uri="{FF2B5EF4-FFF2-40B4-BE49-F238E27FC236}">
                <a16:creationId xmlns:a16="http://schemas.microsoft.com/office/drawing/2014/main" id="{1E4ED65E-8985-4897-AD31-B52ACCB7097D}"/>
              </a:ext>
            </a:extLst>
          </p:cNvPr>
          <p:cNvPicPr>
            <a:picLocks noChangeAspect="1"/>
          </p:cNvPicPr>
          <p:nvPr/>
        </p:nvPicPr>
        <p:blipFill>
          <a:blip r:embed="rId2"/>
          <a:stretch>
            <a:fillRect/>
          </a:stretch>
        </p:blipFill>
        <p:spPr>
          <a:xfrm>
            <a:off x="6665842" y="3067877"/>
            <a:ext cx="1068367" cy="775253"/>
          </a:xfrm>
          <a:prstGeom prst="rect">
            <a:avLst/>
          </a:prstGeom>
        </p:spPr>
      </p:pic>
    </p:spTree>
    <p:extLst>
      <p:ext uri="{BB962C8B-B14F-4D97-AF65-F5344CB8AC3E}">
        <p14:creationId xmlns:p14="http://schemas.microsoft.com/office/powerpoint/2010/main" val="154751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A38E81-30D7-4613-B2E4-78FE06DD3AEB}"/>
              </a:ext>
            </a:extLst>
          </p:cNvPr>
          <p:cNvPicPr>
            <a:picLocks noGrp="1" noChangeAspect="1"/>
          </p:cNvPicPr>
          <p:nvPr>
            <p:ph sz="quarter" idx="12"/>
          </p:nvPr>
        </p:nvPicPr>
        <p:blipFill>
          <a:blip r:embed="rId2"/>
          <a:stretch>
            <a:fillRect/>
          </a:stretch>
        </p:blipFill>
        <p:spPr>
          <a:xfrm>
            <a:off x="3677623" y="160187"/>
            <a:ext cx="3891208" cy="4909084"/>
          </a:xfrm>
        </p:spPr>
      </p:pic>
      <p:sp>
        <p:nvSpPr>
          <p:cNvPr id="3" name="Title 2">
            <a:extLst>
              <a:ext uri="{FF2B5EF4-FFF2-40B4-BE49-F238E27FC236}">
                <a16:creationId xmlns:a16="http://schemas.microsoft.com/office/drawing/2014/main" id="{5EDE8384-58C8-4D0C-82E8-CD5ABAA03440}"/>
              </a:ext>
            </a:extLst>
          </p:cNvPr>
          <p:cNvSpPr>
            <a:spLocks noGrp="1"/>
          </p:cNvSpPr>
          <p:nvPr>
            <p:ph type="title"/>
          </p:nvPr>
        </p:nvSpPr>
        <p:spPr>
          <a:xfrm>
            <a:off x="566777" y="999736"/>
            <a:ext cx="8229600" cy="273844"/>
          </a:xfrm>
        </p:spPr>
        <p:txBody>
          <a:bodyPr/>
          <a:lstStyle/>
          <a:p>
            <a:r>
              <a:rPr lang="en-US" dirty="0"/>
              <a:t>Post op Guide</a:t>
            </a:r>
            <a:br>
              <a:rPr lang="en-US" dirty="0"/>
            </a:br>
            <a:r>
              <a:rPr lang="en-US" sz="1600" dirty="0"/>
              <a:t>page 37 of your book</a:t>
            </a:r>
          </a:p>
        </p:txBody>
      </p:sp>
      <p:sp>
        <p:nvSpPr>
          <p:cNvPr id="4" name="Footer Placeholder 3">
            <a:extLst>
              <a:ext uri="{FF2B5EF4-FFF2-40B4-BE49-F238E27FC236}">
                <a16:creationId xmlns:a16="http://schemas.microsoft.com/office/drawing/2014/main" id="{E7FC9E5A-1741-4C52-92E0-C9D7EEE88B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8C5CC9C-422F-4730-8FA8-CB852E796505}"/>
              </a:ext>
            </a:extLst>
          </p:cNvPr>
          <p:cNvSpPr>
            <a:spLocks noGrp="1"/>
          </p:cNvSpPr>
          <p:nvPr>
            <p:ph type="sldNum" sz="quarter" idx="4"/>
          </p:nvPr>
        </p:nvSpPr>
        <p:spPr/>
        <p:txBody>
          <a:bodyPr/>
          <a:lstStyle/>
          <a:p>
            <a:fld id="{489F9553-C816-6842-8939-EE75ECF7EB2B}" type="slidenum">
              <a:rPr lang="en-US" smtClean="0"/>
              <a:pPr/>
              <a:t>27</a:t>
            </a:fld>
            <a:endParaRPr lang="en-US" dirty="0"/>
          </a:p>
        </p:txBody>
      </p:sp>
    </p:spTree>
    <p:extLst>
      <p:ext uri="{BB962C8B-B14F-4D97-AF65-F5344CB8AC3E}">
        <p14:creationId xmlns:p14="http://schemas.microsoft.com/office/powerpoint/2010/main" val="193314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98B04-7187-420D-B560-65113068204B}"/>
              </a:ext>
            </a:extLst>
          </p:cNvPr>
          <p:cNvSpPr>
            <a:spLocks noGrp="1"/>
          </p:cNvSpPr>
          <p:nvPr>
            <p:ph sz="quarter" idx="12"/>
          </p:nvPr>
        </p:nvSpPr>
        <p:spPr/>
        <p:txBody>
          <a:bodyPr>
            <a:normAutofit fontScale="92500" lnSpcReduction="20000"/>
          </a:bodyPr>
          <a:lstStyle/>
          <a:p>
            <a:pPr algn="ctr"/>
            <a:r>
              <a:rPr lang="en-US" sz="2000" dirty="0"/>
              <a:t>If you have any questions  about anything you have heard today, or have any concerns about your surgery please do not hesitate to contact me</a:t>
            </a:r>
          </a:p>
          <a:p>
            <a:pPr algn="ctr"/>
            <a:endParaRPr lang="en-US" sz="2000" dirty="0"/>
          </a:p>
          <a:p>
            <a:pPr marL="0" indent="0" algn="ctr">
              <a:buNone/>
            </a:pPr>
            <a:r>
              <a:rPr lang="en-US" dirty="0">
                <a:solidFill>
                  <a:schemeClr val="tx2"/>
                </a:solidFill>
              </a:rPr>
              <a:t>Molly-Orthopedic Nurse Navigator 734-712-2392</a:t>
            </a:r>
          </a:p>
          <a:p>
            <a:pPr marL="0" indent="0" algn="ctr">
              <a:buNone/>
            </a:pPr>
            <a:r>
              <a:rPr lang="en-US" dirty="0" err="1">
                <a:solidFill>
                  <a:schemeClr val="tx2"/>
                </a:solidFill>
              </a:rPr>
              <a:t>Molly.Sieffert@</a:t>
            </a:r>
            <a:r>
              <a:rPr lang="en-US" err="1">
                <a:solidFill>
                  <a:schemeClr val="tx2"/>
                </a:solidFill>
              </a:rPr>
              <a:t>Trinity-Health</a:t>
            </a:r>
            <a:r>
              <a:rPr lang="en-US">
                <a:solidFill>
                  <a:schemeClr val="tx2"/>
                </a:solidFill>
              </a:rPr>
              <a:t>.org</a:t>
            </a:r>
            <a:endParaRPr lang="en-US" dirty="0">
              <a:solidFill>
                <a:schemeClr val="tx2"/>
              </a:solidFill>
            </a:endParaRPr>
          </a:p>
          <a:p>
            <a:pPr algn="ctr"/>
            <a:endParaRPr lang="en-US" dirty="0">
              <a:solidFill>
                <a:schemeClr val="tx2"/>
              </a:solidFill>
            </a:endParaRPr>
          </a:p>
          <a:p>
            <a:pPr algn="ctr"/>
            <a:r>
              <a:rPr lang="en-US" dirty="0"/>
              <a:t>You can leave a message and I will return your call as soon as possible</a:t>
            </a:r>
          </a:p>
          <a:p>
            <a:pPr algn="ctr"/>
            <a:endParaRPr lang="en-US" dirty="0"/>
          </a:p>
          <a:p>
            <a:pPr algn="ctr"/>
            <a:r>
              <a:rPr lang="en-US" dirty="0"/>
              <a:t>   </a:t>
            </a:r>
            <a:r>
              <a:rPr lang="en-US" b="1" dirty="0"/>
              <a:t>If you have urgent questions please call your orthopedic surgeons office </a:t>
            </a:r>
          </a:p>
          <a:p>
            <a:endParaRPr lang="en-US" dirty="0"/>
          </a:p>
        </p:txBody>
      </p:sp>
      <p:sp>
        <p:nvSpPr>
          <p:cNvPr id="3" name="Title 2">
            <a:extLst>
              <a:ext uri="{FF2B5EF4-FFF2-40B4-BE49-F238E27FC236}">
                <a16:creationId xmlns:a16="http://schemas.microsoft.com/office/drawing/2014/main" id="{C5B4C9CB-2AA2-4C3A-B9EC-1E3E323E6FD8}"/>
              </a:ext>
            </a:extLst>
          </p:cNvPr>
          <p:cNvSpPr>
            <a:spLocks noGrp="1"/>
          </p:cNvSpPr>
          <p:nvPr>
            <p:ph type="title"/>
          </p:nvPr>
        </p:nvSpPr>
        <p:spPr/>
        <p:txBody>
          <a:bodyPr/>
          <a:lstStyle/>
          <a:p>
            <a:pPr algn="ctr"/>
            <a:r>
              <a:rPr lang="en-US" dirty="0"/>
              <a:t>Questions?</a:t>
            </a:r>
          </a:p>
        </p:txBody>
      </p:sp>
      <p:sp>
        <p:nvSpPr>
          <p:cNvPr id="4" name="Footer Placeholder 3">
            <a:extLst>
              <a:ext uri="{FF2B5EF4-FFF2-40B4-BE49-F238E27FC236}">
                <a16:creationId xmlns:a16="http://schemas.microsoft.com/office/drawing/2014/main" id="{43D0EDB9-3288-45C6-B91E-2194AFFC300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A94F8ED-C11B-4A43-9C92-5BEF1024D12E}"/>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391907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16DAFE-88C8-427C-A083-FAF5E789BB52}"/>
              </a:ext>
            </a:extLst>
          </p:cNvPr>
          <p:cNvSpPr>
            <a:spLocks noGrp="1"/>
          </p:cNvSpPr>
          <p:nvPr>
            <p:ph type="ftr" sz="quarter" idx="3"/>
          </p:nvPr>
        </p:nvSpPr>
        <p:spPr/>
        <p:txBody>
          <a:bodyPr/>
          <a:lstStyle/>
          <a:p>
            <a:r>
              <a:rPr lang="en-US"/>
              <a:t>©2022 Trinity Health, All Rights Reserved</a:t>
            </a:r>
            <a:endParaRPr lang="en-US" dirty="0"/>
          </a:p>
        </p:txBody>
      </p:sp>
      <p:sp>
        <p:nvSpPr>
          <p:cNvPr id="3" name="Slide Number Placeholder 2">
            <a:extLst>
              <a:ext uri="{FF2B5EF4-FFF2-40B4-BE49-F238E27FC236}">
                <a16:creationId xmlns:a16="http://schemas.microsoft.com/office/drawing/2014/main" id="{D71FF631-D1AC-4C64-B6E3-1341590FE38D}"/>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
        <p:nvSpPr>
          <p:cNvPr id="4" name="Title 3">
            <a:extLst>
              <a:ext uri="{FF2B5EF4-FFF2-40B4-BE49-F238E27FC236}">
                <a16:creationId xmlns:a16="http://schemas.microsoft.com/office/drawing/2014/main" id="{4FA5D05C-7672-4EBC-9798-6D4DA0A364AD}"/>
              </a:ext>
            </a:extLst>
          </p:cNvPr>
          <p:cNvSpPr>
            <a:spLocks noGrp="1"/>
          </p:cNvSpPr>
          <p:nvPr>
            <p:ph type="title"/>
          </p:nvPr>
        </p:nvSpPr>
        <p:spPr/>
        <p:txBody>
          <a:bodyPr/>
          <a:lstStyle/>
          <a:p>
            <a:r>
              <a:rPr lang="en-US" sz="3600" dirty="0">
                <a:solidFill>
                  <a:srgbClr val="6E2585"/>
                </a:solidFill>
              </a:rPr>
              <a:t>Physical</a:t>
            </a:r>
            <a:r>
              <a:rPr lang="en-US" sz="3600" dirty="0"/>
              <a:t> </a:t>
            </a:r>
            <a:r>
              <a:rPr lang="en-US" sz="3600" dirty="0">
                <a:solidFill>
                  <a:srgbClr val="6E2585"/>
                </a:solidFill>
              </a:rPr>
              <a:t>Therapy</a:t>
            </a:r>
          </a:p>
        </p:txBody>
      </p:sp>
    </p:spTree>
    <p:extLst>
      <p:ext uri="{BB962C8B-B14F-4D97-AF65-F5344CB8AC3E}">
        <p14:creationId xmlns:p14="http://schemas.microsoft.com/office/powerpoint/2010/main" val="362555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itle 5"/>
          <p:cNvSpPr>
            <a:spLocks noGrp="1"/>
          </p:cNvSpPr>
          <p:nvPr>
            <p:ph type="title"/>
          </p:nvPr>
        </p:nvSpPr>
        <p:spPr>
          <a:xfrm>
            <a:off x="731677" y="852333"/>
            <a:ext cx="6183099" cy="3630019"/>
          </a:xfrm>
        </p:spPr>
        <p:txBody>
          <a:bodyPr/>
          <a:lstStyle/>
          <a:p>
            <a:pPr algn="ctr"/>
            <a:r>
              <a:rPr lang="en-US" sz="2400" b="1" dirty="0"/>
              <a:t>Class Objectives</a:t>
            </a:r>
            <a:br>
              <a:rPr lang="en-US" sz="3200" dirty="0"/>
            </a:br>
            <a:r>
              <a:rPr lang="en-US" sz="1600" b="1" dirty="0"/>
              <a:t>The purpose of this presentation is to: </a:t>
            </a:r>
            <a:br>
              <a:rPr lang="en-US" sz="1600" b="1" dirty="0"/>
            </a:br>
            <a:br>
              <a:rPr lang="en-US" sz="2800" dirty="0"/>
            </a:br>
            <a:r>
              <a:rPr lang="en-US" sz="1400" dirty="0"/>
              <a:t>Help you to feel more comfortable about your upcoming hospitalization</a:t>
            </a:r>
            <a:br>
              <a:rPr lang="en-US" sz="1400" dirty="0"/>
            </a:br>
            <a:r>
              <a:rPr lang="en-US" sz="1400" dirty="0"/>
              <a:t>To let you know what you can do to help in your own recovery</a:t>
            </a:r>
          </a:p>
        </p:txBody>
      </p:sp>
    </p:spTree>
    <p:extLst>
      <p:ext uri="{BB962C8B-B14F-4D97-AF65-F5344CB8AC3E}">
        <p14:creationId xmlns:p14="http://schemas.microsoft.com/office/powerpoint/2010/main" val="2225904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53FD5-6C85-4F99-83D0-45536D118A84}"/>
              </a:ext>
            </a:extLst>
          </p:cNvPr>
          <p:cNvSpPr>
            <a:spLocks noGrp="1"/>
          </p:cNvSpPr>
          <p:nvPr>
            <p:ph sz="half" idx="1"/>
          </p:nvPr>
        </p:nvSpPr>
        <p:spPr>
          <a:xfrm>
            <a:off x="400496" y="999056"/>
            <a:ext cx="4038600" cy="3394472"/>
          </a:xfrm>
        </p:spPr>
        <p:txBody>
          <a:bodyPr>
            <a:normAutofit fontScale="32500" lnSpcReduction="20000"/>
          </a:bodyPr>
          <a:lstStyle/>
          <a:p>
            <a:pPr marL="457200" indent="-457200">
              <a:lnSpc>
                <a:spcPct val="90000"/>
              </a:lnSpc>
              <a:buClr>
                <a:schemeClr val="tx2"/>
              </a:buClr>
              <a:buFont typeface="Arial" panose="020B0604020202020204" pitchFamily="34" charset="0"/>
              <a:buChar char="•"/>
            </a:pPr>
            <a:r>
              <a:rPr lang="en-US" sz="7400" dirty="0"/>
              <a:t>See “Pre-op exercise” pp. 20 &amp; 21 of your patient guide booklet</a:t>
            </a:r>
          </a:p>
          <a:p>
            <a:pPr marL="457200" indent="-457200">
              <a:lnSpc>
                <a:spcPct val="90000"/>
              </a:lnSpc>
              <a:buClr>
                <a:schemeClr val="tx2"/>
              </a:buClr>
              <a:buFont typeface="Arial" panose="020B0604020202020204" pitchFamily="34" charset="0"/>
              <a:buChar char="•"/>
            </a:pPr>
            <a:r>
              <a:rPr lang="en-US" sz="7400" dirty="0"/>
              <a:t>Start with 5 reps, increase to 15 as able</a:t>
            </a:r>
          </a:p>
          <a:p>
            <a:pPr marL="457200" indent="-457200">
              <a:lnSpc>
                <a:spcPct val="90000"/>
              </a:lnSpc>
              <a:buClr>
                <a:schemeClr val="tx2"/>
              </a:buClr>
              <a:buFont typeface="Arial" panose="020B0604020202020204" pitchFamily="34" charset="0"/>
              <a:buChar char="•"/>
            </a:pPr>
            <a:r>
              <a:rPr lang="en-US" sz="7400" dirty="0"/>
              <a:t>We’ve targeted </a:t>
            </a:r>
            <a:r>
              <a:rPr lang="en-US" sz="7400" b="1" dirty="0"/>
              <a:t>functional</a:t>
            </a:r>
            <a:r>
              <a:rPr lang="en-US" sz="7400" dirty="0"/>
              <a:t> exercises</a:t>
            </a:r>
          </a:p>
          <a:p>
            <a:pPr marL="457200" indent="-457200">
              <a:buFont typeface="Arial" panose="020B0604020202020204" pitchFamily="34" charset="0"/>
              <a:buChar char="•"/>
            </a:pPr>
            <a:r>
              <a:rPr lang="en-US" sz="7400" dirty="0"/>
              <a:t>We also target your hip muscles</a:t>
            </a:r>
          </a:p>
          <a:p>
            <a:pPr>
              <a:lnSpc>
                <a:spcPct val="90000"/>
              </a:lnSpc>
            </a:pPr>
            <a:endParaRPr lang="en-US" sz="1900" dirty="0"/>
          </a:p>
        </p:txBody>
      </p:sp>
      <p:pic>
        <p:nvPicPr>
          <p:cNvPr id="8" name="Picture 7">
            <a:extLst>
              <a:ext uri="{FF2B5EF4-FFF2-40B4-BE49-F238E27FC236}">
                <a16:creationId xmlns:a16="http://schemas.microsoft.com/office/drawing/2014/main" id="{F3047991-34EB-45D5-92B0-4B3D810B3B88}"/>
              </a:ext>
            </a:extLst>
          </p:cNvPr>
          <p:cNvPicPr>
            <a:picLocks noChangeAspect="1"/>
          </p:cNvPicPr>
          <p:nvPr/>
        </p:nvPicPr>
        <p:blipFill rotWithShape="1">
          <a:blip r:embed="rId2"/>
          <a:srcRect l="1831" r="1831"/>
          <a:stretch/>
        </p:blipFill>
        <p:spPr>
          <a:xfrm>
            <a:off x="4591496" y="669235"/>
            <a:ext cx="4038600" cy="3472069"/>
          </a:xfrm>
          <a:prstGeom prst="rect">
            <a:avLst/>
          </a:prstGeom>
          <a:noFill/>
        </p:spPr>
      </p:pic>
      <p:sp>
        <p:nvSpPr>
          <p:cNvPr id="4" name="Footer Placeholder 3">
            <a:extLst>
              <a:ext uri="{FF2B5EF4-FFF2-40B4-BE49-F238E27FC236}">
                <a16:creationId xmlns:a16="http://schemas.microsoft.com/office/drawing/2014/main" id="{6CE7A772-FD45-4832-BB50-8E46B327614F}"/>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B64B81-7DCB-4F71-A0CD-F79748E1AB19}"/>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30</a:t>
            </a:fld>
            <a:endParaRPr lang="en-US"/>
          </a:p>
        </p:txBody>
      </p:sp>
      <p:sp>
        <p:nvSpPr>
          <p:cNvPr id="3" name="Title 2">
            <a:extLst>
              <a:ext uri="{FF2B5EF4-FFF2-40B4-BE49-F238E27FC236}">
                <a16:creationId xmlns:a16="http://schemas.microsoft.com/office/drawing/2014/main" id="{1F85C830-B0D8-46BC-8016-01BC0EED7F51}"/>
              </a:ext>
            </a:extLst>
          </p:cNvPr>
          <p:cNvSpPr>
            <a:spLocks noGrp="1"/>
          </p:cNvSpPr>
          <p:nvPr>
            <p:ph type="title"/>
          </p:nvPr>
        </p:nvSpPr>
        <p:spPr>
          <a:xfrm>
            <a:off x="393408" y="345640"/>
            <a:ext cx="8229600" cy="498656"/>
          </a:xfrm>
        </p:spPr>
        <p:txBody>
          <a:bodyPr anchor="ctr">
            <a:normAutofit/>
          </a:bodyPr>
          <a:lstStyle/>
          <a:p>
            <a:r>
              <a:rPr lang="en-US" dirty="0"/>
              <a:t>Pre-op Exercises</a:t>
            </a:r>
          </a:p>
        </p:txBody>
      </p:sp>
    </p:spTree>
    <p:extLst>
      <p:ext uri="{BB962C8B-B14F-4D97-AF65-F5344CB8AC3E}">
        <p14:creationId xmlns:p14="http://schemas.microsoft.com/office/powerpoint/2010/main" val="119201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FB57F-F7BB-33C5-FE41-DF427D90BD7C}"/>
              </a:ext>
            </a:extLst>
          </p:cNvPr>
          <p:cNvPicPr>
            <a:picLocks noChangeAspect="1"/>
          </p:cNvPicPr>
          <p:nvPr/>
        </p:nvPicPr>
        <p:blipFill>
          <a:blip r:embed="rId2"/>
          <a:stretch>
            <a:fillRect/>
          </a:stretch>
        </p:blipFill>
        <p:spPr>
          <a:xfrm>
            <a:off x="393408" y="844296"/>
            <a:ext cx="8236688" cy="3674926"/>
          </a:xfrm>
          <a:prstGeom prst="rect">
            <a:avLst/>
          </a:prstGeom>
          <a:noFill/>
        </p:spPr>
      </p:pic>
      <p:sp>
        <p:nvSpPr>
          <p:cNvPr id="2" name="Content Placeholder 1">
            <a:extLst>
              <a:ext uri="{FF2B5EF4-FFF2-40B4-BE49-F238E27FC236}">
                <a16:creationId xmlns:a16="http://schemas.microsoft.com/office/drawing/2014/main" id="{478597C5-04AF-4991-B1CB-15CABD14F453}"/>
              </a:ext>
            </a:extLst>
          </p:cNvPr>
          <p:cNvSpPr>
            <a:spLocks noGrp="1"/>
          </p:cNvSpPr>
          <p:nvPr>
            <p:ph type="title"/>
          </p:nvPr>
        </p:nvSpPr>
        <p:spPr>
          <a:xfrm>
            <a:off x="393408" y="345640"/>
            <a:ext cx="8229600" cy="498656"/>
          </a:xfrm>
        </p:spPr>
        <p:txBody>
          <a:bodyPr anchor="ctr">
            <a:normAutofit/>
          </a:bodyPr>
          <a:lstStyle/>
          <a:p>
            <a:pPr marL="457200" indent="-4572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9BDD02F1-28DD-48E9-81C7-AE27E863EFC9}"/>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904E188-1EA7-47C7-824E-2E5E2036BE0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31</a:t>
            </a:fld>
            <a:endParaRPr lang="en-US"/>
          </a:p>
        </p:txBody>
      </p:sp>
    </p:spTree>
    <p:extLst>
      <p:ext uri="{BB962C8B-B14F-4D97-AF65-F5344CB8AC3E}">
        <p14:creationId xmlns:p14="http://schemas.microsoft.com/office/powerpoint/2010/main" val="164596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0F759-1518-49A5-9C79-07CC0D870DC6}"/>
              </a:ext>
            </a:extLst>
          </p:cNvPr>
          <p:cNvSpPr>
            <a:spLocks noGrp="1"/>
          </p:cNvSpPr>
          <p:nvPr>
            <p:ph sz="quarter" idx="12"/>
          </p:nvPr>
        </p:nvSpPr>
        <p:spPr>
          <a:xfrm>
            <a:off x="393408" y="844297"/>
            <a:ext cx="8236688" cy="3407330"/>
          </a:xfrm>
        </p:spPr>
        <p:txBody>
          <a:bodyPr>
            <a:normAutofit/>
          </a:bodyPr>
          <a:lstStyle/>
          <a:p>
            <a:pPr marL="0" indent="0">
              <a:buClr>
                <a:schemeClr val="tx2"/>
              </a:buClr>
              <a:buNone/>
            </a:pPr>
            <a:endParaRPr lang="en-US" dirty="0"/>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endParaRPr lang="en-US" dirty="0"/>
          </a:p>
          <a:p>
            <a:pPr marL="457200" indent="-457200">
              <a:buClr>
                <a:schemeClr val="tx2"/>
              </a:buClr>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A85837BC-6C9B-426B-9BC4-E43CCFC28A4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AFCD6FC-3CFB-4F8D-93E2-358CC4811318}"/>
              </a:ext>
            </a:extLst>
          </p:cNvPr>
          <p:cNvSpPr>
            <a:spLocks noGrp="1"/>
          </p:cNvSpPr>
          <p:nvPr>
            <p:ph type="sldNum" sz="quarter" idx="4"/>
          </p:nvPr>
        </p:nvSpPr>
        <p:spPr/>
        <p:txBody>
          <a:bodyPr/>
          <a:lstStyle/>
          <a:p>
            <a:fld id="{489F9553-C816-6842-8939-EE75ECF7EB2B}" type="slidenum">
              <a:rPr lang="en-US" smtClean="0"/>
              <a:pPr/>
              <a:t>32</a:t>
            </a:fld>
            <a:endParaRPr lang="en-US" dirty="0"/>
          </a:p>
        </p:txBody>
      </p:sp>
      <p:sp>
        <p:nvSpPr>
          <p:cNvPr id="7" name="Title 6">
            <a:extLst>
              <a:ext uri="{FF2B5EF4-FFF2-40B4-BE49-F238E27FC236}">
                <a16:creationId xmlns:a16="http://schemas.microsoft.com/office/drawing/2014/main" id="{7FABAB55-0442-A126-2080-8F520B066E05}"/>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5E663C86-694A-7742-16DF-26D259B607CC}"/>
              </a:ext>
            </a:extLst>
          </p:cNvPr>
          <p:cNvPicPr>
            <a:picLocks noChangeAspect="1"/>
          </p:cNvPicPr>
          <p:nvPr/>
        </p:nvPicPr>
        <p:blipFill>
          <a:blip r:embed="rId2"/>
          <a:stretch>
            <a:fillRect/>
          </a:stretch>
        </p:blipFill>
        <p:spPr>
          <a:xfrm>
            <a:off x="609256" y="835572"/>
            <a:ext cx="7925487" cy="3835670"/>
          </a:xfrm>
          <a:prstGeom prst="rect">
            <a:avLst/>
          </a:prstGeom>
        </p:spPr>
      </p:pic>
    </p:spTree>
    <p:extLst>
      <p:ext uri="{BB962C8B-B14F-4D97-AF65-F5344CB8AC3E}">
        <p14:creationId xmlns:p14="http://schemas.microsoft.com/office/powerpoint/2010/main" val="723354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44F4509-DD41-60D2-F3E9-B0BFAD26F816}"/>
              </a:ext>
            </a:extLst>
          </p:cNvPr>
          <p:cNvPicPr>
            <a:picLocks noGrp="1" noChangeAspect="1"/>
          </p:cNvPicPr>
          <p:nvPr>
            <p:ph sz="quarter" idx="12"/>
          </p:nvPr>
        </p:nvPicPr>
        <p:blipFill>
          <a:blip r:embed="rId2"/>
          <a:stretch>
            <a:fillRect/>
          </a:stretch>
        </p:blipFill>
        <p:spPr>
          <a:xfrm>
            <a:off x="1521192" y="133350"/>
            <a:ext cx="6101616" cy="4484688"/>
          </a:xfrm>
          <a:noFill/>
        </p:spPr>
      </p:pic>
      <p:sp>
        <p:nvSpPr>
          <p:cNvPr id="5" name="Slide Number Placeholder 4" hidden="1">
            <a:extLst>
              <a:ext uri="{FF2B5EF4-FFF2-40B4-BE49-F238E27FC236}">
                <a16:creationId xmlns:a16="http://schemas.microsoft.com/office/drawing/2014/main" id="{B5DE1CA7-C6BA-6B7B-ED4C-F9CDF54B58F7}"/>
              </a:ext>
            </a:extLst>
          </p:cNvPr>
          <p:cNvSpPr>
            <a:spLocks noGrp="1"/>
          </p:cNvSpPr>
          <p:nvPr>
            <p:ph type="sldNum" sz="quarter" idx="4"/>
          </p:nvPr>
        </p:nvSpPr>
        <p:spPr/>
        <p:txBody>
          <a:bodyPr/>
          <a:lstStyle/>
          <a:p>
            <a:pPr>
              <a:spcAft>
                <a:spcPts val="600"/>
              </a:spcAft>
            </a:pPr>
            <a:fld id="{489F9553-C816-6842-8939-EE75ECF7EB2B}" type="slidenum">
              <a:rPr lang="en-US" smtClean="0"/>
              <a:pPr>
                <a:spcAft>
                  <a:spcPts val="600"/>
                </a:spcAft>
              </a:pPr>
              <a:t>33</a:t>
            </a:fld>
            <a:endParaRPr lang="en-US"/>
          </a:p>
        </p:txBody>
      </p:sp>
      <p:sp>
        <p:nvSpPr>
          <p:cNvPr id="4" name="Footer Placeholder 3">
            <a:extLst>
              <a:ext uri="{FF2B5EF4-FFF2-40B4-BE49-F238E27FC236}">
                <a16:creationId xmlns:a16="http://schemas.microsoft.com/office/drawing/2014/main" id="{6A27FD0C-8A30-052E-9D05-FF47BE7210F4}"/>
              </a:ext>
            </a:extLst>
          </p:cNvPr>
          <p:cNvSpPr>
            <a:spLocks noGrp="1"/>
          </p:cNvSpPr>
          <p:nvPr>
            <p:ph type="ftr" sz="quarter" idx="3"/>
          </p:nvPr>
        </p:nvSpPr>
        <p:spPr/>
        <p:txBody>
          <a:bodyPr/>
          <a:lstStyle/>
          <a:p>
            <a:pPr>
              <a:spcAft>
                <a:spcPts val="600"/>
              </a:spcAft>
            </a:pPr>
            <a:r>
              <a:rPr lang="en-US"/>
              <a:t>©2022 Trinity Health, All Rights Reserved</a:t>
            </a:r>
          </a:p>
        </p:txBody>
      </p:sp>
    </p:spTree>
    <p:extLst>
      <p:ext uri="{BB962C8B-B14F-4D97-AF65-F5344CB8AC3E}">
        <p14:creationId xmlns:p14="http://schemas.microsoft.com/office/powerpoint/2010/main" val="3197999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6AC794A-C691-291E-499A-25A05B3E7394}"/>
              </a:ext>
            </a:extLst>
          </p:cNvPr>
          <p:cNvPicPr>
            <a:picLocks noGrp="1" noChangeAspect="1"/>
          </p:cNvPicPr>
          <p:nvPr>
            <p:ph sz="quarter" idx="12"/>
          </p:nvPr>
        </p:nvPicPr>
        <p:blipFill>
          <a:blip r:embed="rId2"/>
          <a:stretch>
            <a:fillRect/>
          </a:stretch>
        </p:blipFill>
        <p:spPr>
          <a:xfrm>
            <a:off x="90488" y="661515"/>
            <a:ext cx="8963025" cy="3428357"/>
          </a:xfrm>
          <a:noFill/>
        </p:spPr>
      </p:pic>
      <p:sp>
        <p:nvSpPr>
          <p:cNvPr id="5" name="Slide Number Placeholder 4" hidden="1">
            <a:extLst>
              <a:ext uri="{FF2B5EF4-FFF2-40B4-BE49-F238E27FC236}">
                <a16:creationId xmlns:a16="http://schemas.microsoft.com/office/drawing/2014/main" id="{522C6F38-FE7E-5A3E-4178-901EEDF98A56}"/>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34</a:t>
            </a:fld>
            <a:endParaRPr lang="en-US"/>
          </a:p>
        </p:txBody>
      </p:sp>
      <p:sp>
        <p:nvSpPr>
          <p:cNvPr id="4" name="Footer Placeholder 3">
            <a:extLst>
              <a:ext uri="{FF2B5EF4-FFF2-40B4-BE49-F238E27FC236}">
                <a16:creationId xmlns:a16="http://schemas.microsoft.com/office/drawing/2014/main" id="{FCB8F8C9-F750-EDFF-3A3C-E0E6F44521AD}"/>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Tree>
    <p:extLst>
      <p:ext uri="{BB962C8B-B14F-4D97-AF65-F5344CB8AC3E}">
        <p14:creationId xmlns:p14="http://schemas.microsoft.com/office/powerpoint/2010/main" val="283564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C4707-5064-4043-8636-708509E093E4}"/>
              </a:ext>
            </a:extLst>
          </p:cNvPr>
          <p:cNvSpPr>
            <a:spLocks noGrp="1"/>
          </p:cNvSpPr>
          <p:nvPr>
            <p:ph sz="half" idx="1"/>
          </p:nvPr>
        </p:nvSpPr>
        <p:spPr>
          <a:xfrm>
            <a:off x="400496" y="999056"/>
            <a:ext cx="4038600" cy="3394472"/>
          </a:xfrm>
        </p:spPr>
        <p:txBody>
          <a:bodyPr>
            <a:normAutofit/>
          </a:bodyPr>
          <a:lstStyle/>
          <a:p>
            <a:pPr marL="457200" indent="-457200">
              <a:buClr>
                <a:schemeClr val="tx2"/>
              </a:buClr>
              <a:buFont typeface="Arial" panose="020B0604020202020204" pitchFamily="34" charset="0"/>
              <a:buChar char="•"/>
            </a:pPr>
            <a:r>
              <a:rPr lang="en-US" dirty="0"/>
              <a:t>Stay mobile!</a:t>
            </a:r>
          </a:p>
          <a:p>
            <a:pPr marL="457200" indent="-457200">
              <a:buClr>
                <a:schemeClr val="tx2"/>
              </a:buClr>
              <a:buFont typeface="Arial" panose="020B0604020202020204" pitchFamily="34" charset="0"/>
              <a:buChar char="•"/>
            </a:pPr>
            <a:r>
              <a:rPr lang="en-US" dirty="0"/>
              <a:t>Make it a habit to interrupt your sitting every 1-2 hours especially after surgery</a:t>
            </a:r>
          </a:p>
          <a:p>
            <a:pPr marL="457200" indent="-457200">
              <a:buClr>
                <a:schemeClr val="tx2"/>
              </a:buClr>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5FF764F7-97C3-4255-A49C-E3A58C7F4F97}"/>
              </a:ext>
            </a:extLst>
          </p:cNvPr>
          <p:cNvPicPr>
            <a:picLocks noChangeAspect="1"/>
          </p:cNvPicPr>
          <p:nvPr/>
        </p:nvPicPr>
        <p:blipFill rotWithShape="1">
          <a:blip r:embed="rId2"/>
          <a:srcRect r="2112"/>
          <a:stretch/>
        </p:blipFill>
        <p:spPr>
          <a:xfrm>
            <a:off x="4591496" y="1370366"/>
            <a:ext cx="4038600" cy="2651852"/>
          </a:xfrm>
          <a:prstGeom prst="rect">
            <a:avLst/>
          </a:prstGeom>
          <a:noFill/>
        </p:spPr>
      </p:pic>
      <p:sp>
        <p:nvSpPr>
          <p:cNvPr id="4" name="Footer Placeholder 3">
            <a:extLst>
              <a:ext uri="{FF2B5EF4-FFF2-40B4-BE49-F238E27FC236}">
                <a16:creationId xmlns:a16="http://schemas.microsoft.com/office/drawing/2014/main" id="{E2A7C1D0-C361-4574-A9C0-139EA6C6D8F0}"/>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F838831F-0CA2-414D-A200-C21A47FFA8D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35</a:t>
            </a:fld>
            <a:endParaRPr lang="en-US"/>
          </a:p>
        </p:txBody>
      </p:sp>
      <p:sp>
        <p:nvSpPr>
          <p:cNvPr id="21" name="Title 5">
            <a:extLst>
              <a:ext uri="{FF2B5EF4-FFF2-40B4-BE49-F238E27FC236}">
                <a16:creationId xmlns:a16="http://schemas.microsoft.com/office/drawing/2014/main" id="{4823CCC2-8BC3-AE23-CB16-12B114DBD9A3}"/>
              </a:ext>
            </a:extLst>
          </p:cNvPr>
          <p:cNvSpPr>
            <a:spLocks noGrp="1"/>
          </p:cNvSpPr>
          <p:nvPr>
            <p:ph type="title"/>
          </p:nvPr>
        </p:nvSpPr>
        <p:spPr>
          <a:xfrm>
            <a:off x="393408" y="345640"/>
            <a:ext cx="8229600" cy="498656"/>
          </a:xfrm>
        </p:spPr>
        <p:txBody>
          <a:bodyPr/>
          <a:lstStyle/>
          <a:p>
            <a:r>
              <a:rPr lang="en-US" dirty="0"/>
              <a:t>What to do before surgery</a:t>
            </a:r>
          </a:p>
        </p:txBody>
      </p:sp>
    </p:spTree>
    <p:extLst>
      <p:ext uri="{BB962C8B-B14F-4D97-AF65-F5344CB8AC3E}">
        <p14:creationId xmlns:p14="http://schemas.microsoft.com/office/powerpoint/2010/main" val="309426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C24BE-CCF6-40E1-B35A-C56B9F72BABC}"/>
              </a:ext>
            </a:extLst>
          </p:cNvPr>
          <p:cNvSpPr>
            <a:spLocks noGrp="1"/>
          </p:cNvSpPr>
          <p:nvPr>
            <p:ph sz="half" idx="1"/>
          </p:nvPr>
        </p:nvSpPr>
        <p:spPr>
          <a:xfrm>
            <a:off x="400496" y="999056"/>
            <a:ext cx="4038600" cy="3394472"/>
          </a:xfrm>
        </p:spPr>
        <p:txBody>
          <a:bodyPr>
            <a:normAutofit fontScale="92500" lnSpcReduction="10000"/>
          </a:bodyPr>
          <a:lstStyle/>
          <a:p>
            <a:pPr marL="457200" indent="-457200">
              <a:lnSpc>
                <a:spcPct val="90000"/>
              </a:lnSpc>
              <a:buClr>
                <a:schemeClr val="tx2"/>
              </a:buClr>
              <a:buFont typeface="Arial" panose="020B0604020202020204" pitchFamily="34" charset="0"/>
              <a:buChar char="•"/>
            </a:pPr>
            <a:endParaRPr lang="en-US" sz="2000" dirty="0"/>
          </a:p>
          <a:p>
            <a:pPr marL="457200" indent="-457200">
              <a:lnSpc>
                <a:spcPct val="90000"/>
              </a:lnSpc>
              <a:buClr>
                <a:schemeClr val="tx2"/>
              </a:buClr>
              <a:buFont typeface="Arial" panose="020B0604020202020204" pitchFamily="34" charset="0"/>
              <a:buChar char="•"/>
            </a:pPr>
            <a:r>
              <a:rPr lang="en-US" sz="2000" dirty="0"/>
              <a:t>Any pre-op exercise or activity can help your body to be more </a:t>
            </a:r>
            <a:r>
              <a:rPr lang="en-US" sz="2000" i="1" u="sng" dirty="0"/>
              <a:t>resilient</a:t>
            </a:r>
            <a:endParaRPr lang="en-US" sz="2000" dirty="0"/>
          </a:p>
          <a:p>
            <a:pPr marL="460375" lvl="1" indent="-457200">
              <a:lnSpc>
                <a:spcPct val="90000"/>
              </a:lnSpc>
              <a:buClr>
                <a:schemeClr val="tx2"/>
              </a:buClr>
              <a:buFont typeface="Arial" panose="020B0604020202020204" pitchFamily="34" charset="0"/>
              <a:buChar char="•"/>
            </a:pPr>
            <a:r>
              <a:rPr lang="en-US" sz="2000" dirty="0"/>
              <a:t>This will help reduce your chances of complications</a:t>
            </a:r>
          </a:p>
          <a:p>
            <a:pPr marL="460375" lvl="1" indent="-457200">
              <a:lnSpc>
                <a:spcPct val="90000"/>
              </a:lnSpc>
              <a:buClr>
                <a:schemeClr val="tx2"/>
              </a:buClr>
              <a:buFont typeface="Arial" panose="020B0604020202020204" pitchFamily="34" charset="0"/>
              <a:buChar char="•"/>
            </a:pPr>
            <a:r>
              <a:rPr lang="en-US" sz="2000" dirty="0"/>
              <a:t>Start with shorter distances and increase as able </a:t>
            </a:r>
          </a:p>
          <a:p>
            <a:pPr marL="460375" lvl="1" indent="-457200">
              <a:lnSpc>
                <a:spcPct val="90000"/>
              </a:lnSpc>
              <a:buClr>
                <a:schemeClr val="tx2"/>
              </a:buClr>
              <a:buFont typeface="Arial" panose="020B0604020202020204" pitchFamily="34" charset="0"/>
              <a:buChar char="•"/>
            </a:pPr>
            <a:r>
              <a:rPr lang="en-US" sz="2000" dirty="0"/>
              <a:t>Stationary bike, swim exercise,  chair yoga, etc. are all good</a:t>
            </a:r>
          </a:p>
          <a:p>
            <a:pPr marL="460375" lvl="1" indent="-457200">
              <a:lnSpc>
                <a:spcPct val="90000"/>
              </a:lnSpc>
              <a:buFont typeface="Arial" panose="020B0604020202020204" pitchFamily="34" charset="0"/>
              <a:buChar char="•"/>
            </a:pPr>
            <a:r>
              <a:rPr lang="en-US" sz="2000" dirty="0"/>
              <a:t>Housework and yardwork count! </a:t>
            </a:r>
          </a:p>
          <a:p>
            <a:pPr marL="460375" lvl="1" indent="-457200">
              <a:lnSpc>
                <a:spcPct val="90000"/>
              </a:lnSpc>
              <a:buClr>
                <a:schemeClr val="tx2"/>
              </a:buClr>
              <a:buFont typeface="Arial" panose="020B0604020202020204" pitchFamily="34" charset="0"/>
              <a:buChar char="•"/>
            </a:pPr>
            <a:endParaRPr lang="en-US" sz="2200" dirty="0"/>
          </a:p>
          <a:p>
            <a:pPr>
              <a:lnSpc>
                <a:spcPct val="90000"/>
              </a:lnSpc>
            </a:pPr>
            <a:endParaRPr lang="en-US" sz="2200" dirty="0"/>
          </a:p>
        </p:txBody>
      </p:sp>
      <p:pic>
        <p:nvPicPr>
          <p:cNvPr id="8" name="Picture 7">
            <a:extLst>
              <a:ext uri="{FF2B5EF4-FFF2-40B4-BE49-F238E27FC236}">
                <a16:creationId xmlns:a16="http://schemas.microsoft.com/office/drawing/2014/main" id="{B14E0D70-A100-443B-8C18-E496B206D44A}"/>
              </a:ext>
            </a:extLst>
          </p:cNvPr>
          <p:cNvPicPr>
            <a:picLocks noChangeAspect="1"/>
          </p:cNvPicPr>
          <p:nvPr/>
        </p:nvPicPr>
        <p:blipFill>
          <a:blip r:embed="rId2"/>
          <a:stretch>
            <a:fillRect/>
          </a:stretch>
        </p:blipFill>
        <p:spPr>
          <a:xfrm>
            <a:off x="4704907" y="193559"/>
            <a:ext cx="3918102" cy="4638769"/>
          </a:xfrm>
          <a:prstGeom prst="rect">
            <a:avLst/>
          </a:prstGeom>
          <a:noFill/>
        </p:spPr>
      </p:pic>
      <p:sp>
        <p:nvSpPr>
          <p:cNvPr id="4" name="Footer Placeholder 3">
            <a:extLst>
              <a:ext uri="{FF2B5EF4-FFF2-40B4-BE49-F238E27FC236}">
                <a16:creationId xmlns:a16="http://schemas.microsoft.com/office/drawing/2014/main" id="{18717C14-2B04-4FC9-81AB-B04F83CF2859}"/>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7603FE3A-4B7F-4D1F-96BE-54806A9799D4}"/>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36</a:t>
            </a:fld>
            <a:endParaRPr lang="en-US"/>
          </a:p>
        </p:txBody>
      </p:sp>
      <p:sp>
        <p:nvSpPr>
          <p:cNvPr id="3" name="Title 2">
            <a:extLst>
              <a:ext uri="{FF2B5EF4-FFF2-40B4-BE49-F238E27FC236}">
                <a16:creationId xmlns:a16="http://schemas.microsoft.com/office/drawing/2014/main" id="{5963DAC5-6EBB-42A4-BA55-A34172843A68}"/>
              </a:ext>
            </a:extLst>
          </p:cNvPr>
          <p:cNvSpPr>
            <a:spLocks noGrp="1"/>
          </p:cNvSpPr>
          <p:nvPr>
            <p:ph type="title"/>
          </p:nvPr>
        </p:nvSpPr>
        <p:spPr>
          <a:xfrm>
            <a:off x="393408" y="345640"/>
            <a:ext cx="8229600" cy="498656"/>
          </a:xfrm>
        </p:spPr>
        <p:txBody>
          <a:bodyPr anchor="ctr">
            <a:normAutofit fontScale="90000"/>
          </a:bodyPr>
          <a:lstStyle/>
          <a:p>
            <a:r>
              <a:rPr lang="en-US" dirty="0"/>
              <a:t>Exercise/Walking Log</a:t>
            </a:r>
            <a:br>
              <a:rPr lang="en-US" dirty="0"/>
            </a:br>
            <a:r>
              <a:rPr lang="en-US" dirty="0"/>
              <a:t>(</a:t>
            </a:r>
            <a:r>
              <a:rPr lang="en-US" sz="2200"/>
              <a:t>Pages 22-23 </a:t>
            </a:r>
            <a:r>
              <a:rPr lang="en-US" sz="2200" dirty="0"/>
              <a:t>in hip book)</a:t>
            </a:r>
          </a:p>
        </p:txBody>
      </p:sp>
    </p:spTree>
    <p:extLst>
      <p:ext uri="{BB962C8B-B14F-4D97-AF65-F5344CB8AC3E}">
        <p14:creationId xmlns:p14="http://schemas.microsoft.com/office/powerpoint/2010/main" val="143490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E21495-A729-48C0-88B5-A29EFC278A51}"/>
              </a:ext>
            </a:extLst>
          </p:cNvPr>
          <p:cNvPicPr>
            <a:picLocks noChangeAspect="1"/>
          </p:cNvPicPr>
          <p:nvPr/>
        </p:nvPicPr>
        <p:blipFill>
          <a:blip r:embed="rId2"/>
          <a:stretch>
            <a:fillRect/>
          </a:stretch>
        </p:blipFill>
        <p:spPr>
          <a:xfrm>
            <a:off x="1274162" y="999056"/>
            <a:ext cx="2291268" cy="3394472"/>
          </a:xfrm>
          <a:prstGeom prst="rect">
            <a:avLst/>
          </a:prstGeom>
          <a:noFill/>
        </p:spPr>
      </p:pic>
      <p:sp>
        <p:nvSpPr>
          <p:cNvPr id="2" name="Content Placeholder 1">
            <a:extLst>
              <a:ext uri="{FF2B5EF4-FFF2-40B4-BE49-F238E27FC236}">
                <a16:creationId xmlns:a16="http://schemas.microsoft.com/office/drawing/2014/main" id="{545825B7-13DD-4D1A-BC50-125AB0D3EF7A}"/>
              </a:ext>
            </a:extLst>
          </p:cNvPr>
          <p:cNvSpPr>
            <a:spLocks noGrp="1"/>
          </p:cNvSpPr>
          <p:nvPr>
            <p:ph sz="half" idx="2"/>
          </p:nvPr>
        </p:nvSpPr>
        <p:spPr>
          <a:xfrm>
            <a:off x="4591496" y="999056"/>
            <a:ext cx="4038600" cy="3394472"/>
          </a:xfrm>
        </p:spPr>
        <p:txBody>
          <a:bodyPr>
            <a:normAutofit/>
          </a:bodyPr>
          <a:lstStyle/>
          <a:p>
            <a:pPr marL="0" indent="0">
              <a:buNone/>
            </a:pPr>
            <a:r>
              <a:rPr lang="en-US" b="1" dirty="0"/>
              <a:t>Set an activity goal for after surgery </a:t>
            </a:r>
          </a:p>
          <a:p>
            <a:pPr marL="0" indent="0">
              <a:buNone/>
            </a:pPr>
            <a:r>
              <a:rPr lang="en-US" sz="2000" b="1" dirty="0">
                <a:solidFill>
                  <a:schemeClr val="accent1"/>
                </a:solidFill>
              </a:rPr>
              <a:t>Write it down, stick it on the fridge! </a:t>
            </a:r>
          </a:p>
          <a:p>
            <a:pPr marL="0" indent="0">
              <a:buNone/>
            </a:pPr>
            <a:r>
              <a:rPr lang="en-US" dirty="0"/>
              <a:t>For example:</a:t>
            </a:r>
          </a:p>
          <a:p>
            <a:r>
              <a:rPr lang="en-US" dirty="0"/>
              <a:t>Go on vacation </a:t>
            </a:r>
          </a:p>
          <a:p>
            <a:r>
              <a:rPr lang="en-US" dirty="0"/>
              <a:t>Start an exercise class</a:t>
            </a:r>
          </a:p>
          <a:p>
            <a:r>
              <a:rPr lang="en-US" dirty="0"/>
              <a:t>Walk without a walker </a:t>
            </a:r>
          </a:p>
        </p:txBody>
      </p:sp>
      <p:sp>
        <p:nvSpPr>
          <p:cNvPr id="4" name="Footer Placeholder 3">
            <a:extLst>
              <a:ext uri="{FF2B5EF4-FFF2-40B4-BE49-F238E27FC236}">
                <a16:creationId xmlns:a16="http://schemas.microsoft.com/office/drawing/2014/main" id="{CE43000A-4E05-49D0-B11A-467D1D15E955}"/>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82F37402-9C5B-498D-8055-F536BE1A627C}"/>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37</a:t>
            </a:fld>
            <a:endParaRPr lang="en-US"/>
          </a:p>
        </p:txBody>
      </p:sp>
      <p:sp>
        <p:nvSpPr>
          <p:cNvPr id="3" name="Title 2">
            <a:extLst>
              <a:ext uri="{FF2B5EF4-FFF2-40B4-BE49-F238E27FC236}">
                <a16:creationId xmlns:a16="http://schemas.microsoft.com/office/drawing/2014/main" id="{8FD00BCF-DB0B-49BE-BED7-92835F0C481B}"/>
              </a:ext>
            </a:extLst>
          </p:cNvPr>
          <p:cNvSpPr>
            <a:spLocks noGrp="1"/>
          </p:cNvSpPr>
          <p:nvPr>
            <p:ph type="title"/>
          </p:nvPr>
        </p:nvSpPr>
        <p:spPr>
          <a:xfrm>
            <a:off x="393408" y="345640"/>
            <a:ext cx="8229600" cy="498656"/>
          </a:xfrm>
        </p:spPr>
        <p:txBody>
          <a:bodyPr anchor="ctr">
            <a:normAutofit/>
          </a:bodyPr>
          <a:lstStyle/>
          <a:p>
            <a:r>
              <a:rPr lang="en-US" dirty="0"/>
              <a:t>Goals</a:t>
            </a:r>
          </a:p>
        </p:txBody>
      </p:sp>
    </p:spTree>
    <p:extLst>
      <p:ext uri="{BB962C8B-B14F-4D97-AF65-F5344CB8AC3E}">
        <p14:creationId xmlns:p14="http://schemas.microsoft.com/office/powerpoint/2010/main" val="204534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EE25A8-48EB-4FC2-BEAF-C19717B9EE2C}"/>
              </a:ext>
            </a:extLst>
          </p:cNvPr>
          <p:cNvSpPr>
            <a:spLocks noGrp="1"/>
          </p:cNvSpPr>
          <p:nvPr>
            <p:ph sz="quarter" idx="12"/>
          </p:nvPr>
        </p:nvSpPr>
        <p:spPr/>
        <p:txBody>
          <a:bodyPr>
            <a:normAutofit fontScale="77500" lnSpcReduction="20000"/>
          </a:bodyPr>
          <a:lstStyle/>
          <a:p>
            <a:pPr marL="627063" lvl="1" indent="-457200">
              <a:buFont typeface="Arial" panose="020B0604020202020204" pitchFamily="34" charset="0"/>
              <a:buChar char="•"/>
            </a:pPr>
            <a:r>
              <a:rPr lang="en-US" dirty="0"/>
              <a:t>PT will see you . . .</a:t>
            </a:r>
          </a:p>
          <a:p>
            <a:pPr marL="630238" lvl="1" indent="-457200">
              <a:buClr>
                <a:schemeClr val="tx2"/>
              </a:buClr>
              <a:buFont typeface="Arial" panose="020B0604020202020204" pitchFamily="34" charset="0"/>
              <a:buChar char="•"/>
            </a:pPr>
            <a:r>
              <a:rPr lang="en-US" dirty="0"/>
              <a:t>Day of surgery</a:t>
            </a:r>
          </a:p>
          <a:p>
            <a:pPr marL="630238" lvl="1" indent="-457200">
              <a:buClr>
                <a:schemeClr val="tx2"/>
              </a:buClr>
              <a:buFont typeface="Arial" panose="020B0604020202020204" pitchFamily="34" charset="0"/>
              <a:buChar char="•"/>
            </a:pPr>
            <a:r>
              <a:rPr lang="en-US" dirty="0"/>
              <a:t>And then as needed until discharge </a:t>
            </a:r>
          </a:p>
          <a:p>
            <a:pPr marL="457200" indent="-457200">
              <a:buClr>
                <a:schemeClr val="tx2"/>
              </a:buClr>
              <a:buFont typeface="Arial" panose="020B0604020202020204" pitchFamily="34" charset="0"/>
              <a:buChar char="•"/>
            </a:pPr>
            <a:endParaRPr lang="en-US" dirty="0"/>
          </a:p>
          <a:p>
            <a:pPr marL="169863" indent="0">
              <a:buClr>
                <a:schemeClr val="tx2"/>
              </a:buClr>
              <a:buNone/>
            </a:pPr>
            <a:r>
              <a:rPr lang="en-US" b="1" dirty="0"/>
              <a:t>Therapy will include: </a:t>
            </a:r>
          </a:p>
          <a:p>
            <a:pPr marL="630238" lvl="1" indent="-457200">
              <a:buClr>
                <a:schemeClr val="tx2"/>
              </a:buClr>
              <a:buFont typeface="Arial" panose="020B0604020202020204" pitchFamily="34" charset="0"/>
              <a:buChar char="•"/>
            </a:pPr>
            <a:r>
              <a:rPr lang="en-US" dirty="0"/>
              <a:t>Home Exercise Instruction</a:t>
            </a:r>
          </a:p>
          <a:p>
            <a:pPr marL="630238" lvl="1" indent="-457200">
              <a:buClr>
                <a:schemeClr val="tx2"/>
              </a:buClr>
              <a:buFont typeface="Arial" panose="020B0604020202020204" pitchFamily="34" charset="0"/>
              <a:buChar char="•"/>
            </a:pPr>
            <a:r>
              <a:rPr lang="en-US" dirty="0"/>
              <a:t>How to get in and out of bed &amp; how to get on and off the toilet </a:t>
            </a:r>
          </a:p>
          <a:p>
            <a:pPr marL="630238" lvl="1" indent="-457200">
              <a:buClr>
                <a:schemeClr val="tx2"/>
              </a:buClr>
              <a:buFont typeface="Arial" panose="020B0604020202020204" pitchFamily="34" charset="0"/>
              <a:buChar char="•"/>
            </a:pPr>
            <a:r>
              <a:rPr lang="en-US" dirty="0"/>
              <a:t>Walking</a:t>
            </a:r>
          </a:p>
          <a:p>
            <a:pPr marL="630238" lvl="1" indent="-457200">
              <a:buClr>
                <a:schemeClr val="tx2"/>
              </a:buClr>
              <a:buFont typeface="Arial" panose="020B0604020202020204" pitchFamily="34" charset="0"/>
              <a:buChar char="•"/>
            </a:pPr>
            <a:r>
              <a:rPr lang="en-US" dirty="0"/>
              <a:t>Practice stairs</a:t>
            </a:r>
          </a:p>
          <a:p>
            <a:pPr marL="630238" lvl="1" indent="-457200">
              <a:buClr>
                <a:schemeClr val="tx2"/>
              </a:buClr>
              <a:buFont typeface="Arial" panose="020B0604020202020204" pitchFamily="34" charset="0"/>
              <a:buChar char="•"/>
            </a:pPr>
            <a:r>
              <a:rPr lang="en-US" dirty="0"/>
              <a:t>How to get in and out of the car</a:t>
            </a:r>
          </a:p>
          <a:p>
            <a:pPr marL="630238" lvl="1" indent="-457200">
              <a:buClr>
                <a:schemeClr val="tx2"/>
              </a:buClr>
              <a:buFont typeface="Arial" panose="020B0604020202020204" pitchFamily="34" charset="0"/>
              <a:buChar char="•"/>
            </a:pPr>
            <a:r>
              <a:rPr lang="en-US" dirty="0"/>
              <a:t>Family instruction</a:t>
            </a:r>
          </a:p>
          <a:p>
            <a:endParaRPr lang="en-US" dirty="0"/>
          </a:p>
        </p:txBody>
      </p:sp>
      <p:sp>
        <p:nvSpPr>
          <p:cNvPr id="3" name="Title 2">
            <a:extLst>
              <a:ext uri="{FF2B5EF4-FFF2-40B4-BE49-F238E27FC236}">
                <a16:creationId xmlns:a16="http://schemas.microsoft.com/office/drawing/2014/main" id="{DCE4121E-8431-45E7-B670-B04581AEA308}"/>
              </a:ext>
            </a:extLst>
          </p:cNvPr>
          <p:cNvSpPr>
            <a:spLocks noGrp="1"/>
          </p:cNvSpPr>
          <p:nvPr>
            <p:ph type="title"/>
          </p:nvPr>
        </p:nvSpPr>
        <p:spPr/>
        <p:txBody>
          <a:bodyPr/>
          <a:lstStyle/>
          <a:p>
            <a:r>
              <a:rPr lang="en-US" dirty="0"/>
              <a:t>Physical Therapy in the Hospital</a:t>
            </a:r>
          </a:p>
        </p:txBody>
      </p:sp>
      <p:sp>
        <p:nvSpPr>
          <p:cNvPr id="4" name="Footer Placeholder 3">
            <a:extLst>
              <a:ext uri="{FF2B5EF4-FFF2-40B4-BE49-F238E27FC236}">
                <a16:creationId xmlns:a16="http://schemas.microsoft.com/office/drawing/2014/main" id="{772D5A82-56D9-428F-95C6-291A969C58D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607BFE7-859C-4184-82D3-EA821E32364B}"/>
              </a:ext>
            </a:extLst>
          </p:cNvPr>
          <p:cNvSpPr>
            <a:spLocks noGrp="1"/>
          </p:cNvSpPr>
          <p:nvPr>
            <p:ph type="sldNum" sz="quarter" idx="4"/>
          </p:nvPr>
        </p:nvSpPr>
        <p:spPr/>
        <p:txBody>
          <a:bodyPr/>
          <a:lstStyle/>
          <a:p>
            <a:fld id="{489F9553-C816-6842-8939-EE75ECF7EB2B}" type="slidenum">
              <a:rPr lang="en-US" smtClean="0"/>
              <a:pPr/>
              <a:t>38</a:t>
            </a:fld>
            <a:endParaRPr lang="en-US" dirty="0"/>
          </a:p>
        </p:txBody>
      </p:sp>
    </p:spTree>
    <p:extLst>
      <p:ext uri="{BB962C8B-B14F-4D97-AF65-F5344CB8AC3E}">
        <p14:creationId xmlns:p14="http://schemas.microsoft.com/office/powerpoint/2010/main" val="2991222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73F594-5C85-4561-9652-611EE4CB2B18}"/>
              </a:ext>
            </a:extLst>
          </p:cNvPr>
          <p:cNvSpPr>
            <a:spLocks noGrp="1"/>
          </p:cNvSpPr>
          <p:nvPr>
            <p:ph sz="quarter" idx="12"/>
          </p:nvPr>
        </p:nvSpPr>
        <p:spPr/>
        <p:txBody>
          <a:bodyPr/>
          <a:lstStyle/>
          <a:p>
            <a:pPr marL="457200" indent="-457200">
              <a:buFont typeface="Arial" panose="020B0604020202020204" pitchFamily="34" charset="0"/>
              <a:buChar char="•"/>
            </a:pPr>
            <a:r>
              <a:rPr lang="en-US" dirty="0"/>
              <a:t>After surgery you may have some temporary limitations; your surgeon’s office can give you specifics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Nursing and PT will be providing </a:t>
            </a:r>
            <a:r>
              <a:rPr lang="en-US" u="sng" dirty="0"/>
              <a:t>individual instructions on your specific limitations after your surgery   </a:t>
            </a:r>
          </a:p>
          <a:p>
            <a:endParaRPr lang="en-US" dirty="0"/>
          </a:p>
        </p:txBody>
      </p:sp>
      <p:sp>
        <p:nvSpPr>
          <p:cNvPr id="3" name="Title 2">
            <a:extLst>
              <a:ext uri="{FF2B5EF4-FFF2-40B4-BE49-F238E27FC236}">
                <a16:creationId xmlns:a16="http://schemas.microsoft.com/office/drawing/2014/main" id="{98B910C7-EBD9-44E2-A57A-7583A3E10EDB}"/>
              </a:ext>
            </a:extLst>
          </p:cNvPr>
          <p:cNvSpPr>
            <a:spLocks noGrp="1"/>
          </p:cNvSpPr>
          <p:nvPr>
            <p:ph type="title"/>
          </p:nvPr>
        </p:nvSpPr>
        <p:spPr/>
        <p:txBody>
          <a:bodyPr/>
          <a:lstStyle/>
          <a:p>
            <a:r>
              <a:rPr lang="en-US" dirty="0"/>
              <a:t>Hip Guidelines</a:t>
            </a:r>
          </a:p>
        </p:txBody>
      </p:sp>
      <p:sp>
        <p:nvSpPr>
          <p:cNvPr id="4" name="Footer Placeholder 3">
            <a:extLst>
              <a:ext uri="{FF2B5EF4-FFF2-40B4-BE49-F238E27FC236}">
                <a16:creationId xmlns:a16="http://schemas.microsoft.com/office/drawing/2014/main" id="{2F8E78BC-1BDE-4220-B710-7604B09510A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4A892A2-3539-4E01-8CDA-D89840424598}"/>
              </a:ext>
            </a:extLst>
          </p:cNvPr>
          <p:cNvSpPr>
            <a:spLocks noGrp="1"/>
          </p:cNvSpPr>
          <p:nvPr>
            <p:ph type="sldNum" sz="quarter" idx="4"/>
          </p:nvPr>
        </p:nvSpPr>
        <p:spPr/>
        <p:txBody>
          <a:bodyPr/>
          <a:lstStyle/>
          <a:p>
            <a:fld id="{489F9553-C816-6842-8939-EE75ECF7EB2B}" type="slidenum">
              <a:rPr lang="en-US" smtClean="0"/>
              <a:pPr/>
              <a:t>39</a:t>
            </a:fld>
            <a:endParaRPr lang="en-US" dirty="0"/>
          </a:p>
        </p:txBody>
      </p:sp>
    </p:spTree>
    <p:extLst>
      <p:ext uri="{BB962C8B-B14F-4D97-AF65-F5344CB8AC3E}">
        <p14:creationId xmlns:p14="http://schemas.microsoft.com/office/powerpoint/2010/main" val="254404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24CD-08FD-4B2F-889D-EEABB202BF6D}"/>
              </a:ext>
            </a:extLst>
          </p:cNvPr>
          <p:cNvSpPr>
            <a:spLocks noGrp="1"/>
          </p:cNvSpPr>
          <p:nvPr>
            <p:ph sz="quarter" idx="12"/>
          </p:nvPr>
        </p:nvSpPr>
        <p:spPr/>
        <p:txBody>
          <a:bodyPr>
            <a:normAutofit fontScale="77500" lnSpcReduction="20000"/>
          </a:bodyPr>
          <a:lstStyle/>
          <a:p>
            <a:endParaRPr lang="en-US" dirty="0"/>
          </a:p>
          <a:p>
            <a:pPr marL="457200" indent="-457200">
              <a:buClr>
                <a:schemeClr val="tx2"/>
              </a:buClr>
              <a:buFont typeface="Arial" panose="020B0604020202020204" pitchFamily="34" charset="0"/>
              <a:buChar char="•"/>
            </a:pPr>
            <a:r>
              <a:rPr lang="en-US" sz="2400" dirty="0"/>
              <a:t>Your surgeon participates in MARCQI which tracks patients for quality improvement purposes</a:t>
            </a:r>
          </a:p>
          <a:p>
            <a:pPr marL="457200" indent="-457200">
              <a:buClr>
                <a:schemeClr val="tx2"/>
              </a:buClr>
              <a:buFont typeface="Arial" panose="020B0604020202020204" pitchFamily="34" charset="0"/>
              <a:buChar char="•"/>
            </a:pPr>
            <a:r>
              <a:rPr lang="en-US" sz="2400" dirty="0"/>
              <a:t>Michigan hospitals and orthopedic surgeons working together to reduce complications and improve your recovery</a:t>
            </a:r>
          </a:p>
          <a:p>
            <a:pPr marL="457200" indent="-457200">
              <a:buClr>
                <a:schemeClr val="tx2"/>
              </a:buClr>
              <a:buFont typeface="Arial" panose="020B0604020202020204" pitchFamily="34" charset="0"/>
              <a:buChar char="•"/>
            </a:pPr>
            <a:r>
              <a:rPr lang="en-US" sz="2400" dirty="0"/>
              <a:t>You will be asked to complete surveys before surgery and after surgery at multiple intervals from 2-16 weeks, 1, 2, 5, and, 10 year intervals.</a:t>
            </a:r>
          </a:p>
          <a:p>
            <a:pPr marL="457200" indent="-457200">
              <a:buClr>
                <a:schemeClr val="tx2"/>
              </a:buClr>
              <a:buFont typeface="Arial" panose="020B0604020202020204" pitchFamily="34" charset="0"/>
              <a:buChar char="•"/>
            </a:pPr>
            <a:r>
              <a:rPr lang="en-US" sz="2400" dirty="0"/>
              <a:t>The survey can be completed by e-mail or in your surgeon’s office during your appointment</a:t>
            </a:r>
          </a:p>
          <a:p>
            <a:pPr marL="457200" indent="-457200">
              <a:buClr>
                <a:schemeClr val="tx2"/>
              </a:buClr>
              <a:buFont typeface="Arial" panose="020B0604020202020204" pitchFamily="34" charset="0"/>
              <a:buChar char="•"/>
            </a:pPr>
            <a:r>
              <a:rPr lang="en-US" sz="2400" dirty="0"/>
              <a:t>If you have provided your email address, you will receive an email from </a:t>
            </a:r>
            <a:r>
              <a:rPr lang="en-US" sz="2400" dirty="0">
                <a:solidFill>
                  <a:schemeClr val="tx2"/>
                </a:solidFill>
              </a:rPr>
              <a:t>marcqi@mailer.ortechsystems.com </a:t>
            </a:r>
            <a:r>
              <a:rPr lang="en-US" sz="2400" dirty="0"/>
              <a:t>with instructions for completing the questionnaire via email                                  </a:t>
            </a:r>
          </a:p>
          <a:p>
            <a:endParaRPr lang="en-US" dirty="0"/>
          </a:p>
        </p:txBody>
      </p:sp>
      <p:sp>
        <p:nvSpPr>
          <p:cNvPr id="3" name="Title 2">
            <a:extLst>
              <a:ext uri="{FF2B5EF4-FFF2-40B4-BE49-F238E27FC236}">
                <a16:creationId xmlns:a16="http://schemas.microsoft.com/office/drawing/2014/main" id="{DE75F3AA-2320-46BE-9213-58D74FBF458D}"/>
              </a:ext>
            </a:extLst>
          </p:cNvPr>
          <p:cNvSpPr>
            <a:spLocks noGrp="1"/>
          </p:cNvSpPr>
          <p:nvPr>
            <p:ph type="title"/>
          </p:nvPr>
        </p:nvSpPr>
        <p:spPr/>
        <p:txBody>
          <a:bodyPr/>
          <a:lstStyle/>
          <a:p>
            <a:r>
              <a:rPr lang="en-US" dirty="0"/>
              <a:t>Michigan Arthroplasty Registry Collaborative Quality Initiative </a:t>
            </a:r>
            <a:r>
              <a:rPr lang="en-US" b="1" dirty="0"/>
              <a:t>- MARCQI</a:t>
            </a:r>
            <a:endParaRPr lang="en-US" dirty="0"/>
          </a:p>
        </p:txBody>
      </p:sp>
      <p:sp>
        <p:nvSpPr>
          <p:cNvPr id="4" name="Footer Placeholder 3">
            <a:extLst>
              <a:ext uri="{FF2B5EF4-FFF2-40B4-BE49-F238E27FC236}">
                <a16:creationId xmlns:a16="http://schemas.microsoft.com/office/drawing/2014/main" id="{18125E05-C757-4C7A-B7C1-9BA91430CCC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ACE2C5F-2E4E-4D61-B696-A52238A13649}"/>
              </a:ext>
            </a:extLst>
          </p:cNvPr>
          <p:cNvSpPr>
            <a:spLocks noGrp="1"/>
          </p:cNvSpPr>
          <p:nvPr>
            <p:ph type="sldNum" sz="quarter" idx="4"/>
          </p:nvPr>
        </p:nvSpPr>
        <p:spPr/>
        <p:txBody>
          <a:bodyPr/>
          <a:lstStyle/>
          <a:p>
            <a:fld id="{489F9553-C816-6842-8939-EE75ECF7EB2B}" type="slidenum">
              <a:rPr lang="en-US" smtClean="0"/>
              <a:pPr/>
              <a:t>4</a:t>
            </a:fld>
            <a:endParaRPr lang="en-US" dirty="0"/>
          </a:p>
        </p:txBody>
      </p:sp>
      <p:pic>
        <p:nvPicPr>
          <p:cNvPr id="6" name="Picture 2" descr="W:\QZ\QI_Benchmarking\MARCQI\Coordinating Center\Logos\Participate_MARCQI_logo_color_forOutsideUse_R2.jpg">
            <a:extLst>
              <a:ext uri="{FF2B5EF4-FFF2-40B4-BE49-F238E27FC236}">
                <a16:creationId xmlns:a16="http://schemas.microsoft.com/office/drawing/2014/main" id="{2867D46A-F729-46F6-A21D-2034096E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10692"/>
            <a:ext cx="2471283" cy="98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91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27A25-E544-47FF-B6E9-BB80B83061B8}"/>
              </a:ext>
            </a:extLst>
          </p:cNvPr>
          <p:cNvSpPr>
            <a:spLocks noGrp="1"/>
          </p:cNvSpPr>
          <p:nvPr>
            <p:ph sz="quarter" idx="12"/>
          </p:nvPr>
        </p:nvSpPr>
        <p:spPr/>
        <p:txBody>
          <a:bodyPr>
            <a:normAutofit fontScale="92500" lnSpcReduction="10000"/>
          </a:bodyPr>
          <a:lstStyle/>
          <a:p>
            <a:pPr marL="457200" indent="-457200">
              <a:buClr>
                <a:schemeClr val="tx2"/>
              </a:buClr>
              <a:buFont typeface="Arial" panose="020B0604020202020204" pitchFamily="34" charset="0"/>
              <a:buChar char="•"/>
            </a:pPr>
            <a:r>
              <a:rPr lang="en-US" dirty="0"/>
              <a:t>Recommend a front-wheeled walker</a:t>
            </a:r>
          </a:p>
          <a:p>
            <a:pPr marL="457200" indent="-457200">
              <a:buClr>
                <a:schemeClr val="tx2"/>
              </a:buClr>
              <a:buFont typeface="Arial" panose="020B0604020202020204" pitchFamily="34" charset="0"/>
              <a:buChar char="•"/>
            </a:pPr>
            <a:r>
              <a:rPr lang="en-US" dirty="0"/>
              <a:t>Avoid 4-wheeled walkers for the first week</a:t>
            </a:r>
          </a:p>
          <a:p>
            <a:pPr marL="457200" indent="-457200">
              <a:buClr>
                <a:schemeClr val="tx2"/>
              </a:buClr>
              <a:buFont typeface="Arial" panose="020B0604020202020204" pitchFamily="34" charset="0"/>
              <a:buChar char="•"/>
            </a:pPr>
            <a:r>
              <a:rPr lang="en-US" dirty="0"/>
              <a:t>Weight-bearing as tolerated</a:t>
            </a:r>
          </a:p>
          <a:p>
            <a:pPr marL="0" indent="0">
              <a:buNone/>
            </a:pPr>
            <a:r>
              <a:rPr lang="en-US" dirty="0"/>
              <a:t>  </a:t>
            </a:r>
          </a:p>
          <a:p>
            <a:pPr marL="0" indent="0">
              <a:buNone/>
            </a:pPr>
            <a:r>
              <a:rPr lang="en-US" b="1" dirty="0">
                <a:solidFill>
                  <a:schemeClr val="accent1"/>
                </a:solidFill>
              </a:rPr>
              <a:t>Starting Walking Pattern: </a:t>
            </a:r>
          </a:p>
          <a:p>
            <a:pPr marL="973138" lvl="2" indent="-457200">
              <a:buFont typeface="+mj-lt"/>
              <a:buAutoNum type="arabicPeriod"/>
            </a:pPr>
            <a:r>
              <a:rPr lang="en-US" sz="2400" dirty="0"/>
              <a:t>Move the walker forward</a:t>
            </a:r>
          </a:p>
          <a:p>
            <a:pPr marL="973138" lvl="2" indent="-457200">
              <a:buFont typeface="+mj-lt"/>
              <a:buAutoNum type="arabicPeriod"/>
            </a:pPr>
            <a:r>
              <a:rPr lang="en-US" sz="2400" dirty="0"/>
              <a:t>Step into the walker with your surgical leg</a:t>
            </a:r>
          </a:p>
          <a:p>
            <a:pPr marL="973138" lvl="2" indent="-457200">
              <a:buFont typeface="+mj-lt"/>
              <a:buAutoNum type="arabicPeriod"/>
            </a:pPr>
            <a:r>
              <a:rPr lang="en-US" sz="2400" dirty="0"/>
              <a:t>Bring your opposite leg forward in line with your surgical leg</a:t>
            </a:r>
          </a:p>
          <a:p>
            <a:pPr marL="457200" indent="-457200">
              <a:buFont typeface="+mj-lt"/>
              <a:buAutoNum type="arabicPeriod"/>
            </a:pPr>
            <a:endParaRPr lang="en-US" dirty="0"/>
          </a:p>
        </p:txBody>
      </p:sp>
      <p:sp>
        <p:nvSpPr>
          <p:cNvPr id="3" name="Title 2">
            <a:extLst>
              <a:ext uri="{FF2B5EF4-FFF2-40B4-BE49-F238E27FC236}">
                <a16:creationId xmlns:a16="http://schemas.microsoft.com/office/drawing/2014/main" id="{E1F29618-800E-4A8B-B464-190C962A1884}"/>
              </a:ext>
            </a:extLst>
          </p:cNvPr>
          <p:cNvSpPr>
            <a:spLocks noGrp="1"/>
          </p:cNvSpPr>
          <p:nvPr>
            <p:ph type="title"/>
          </p:nvPr>
        </p:nvSpPr>
        <p:spPr/>
        <p:txBody>
          <a:bodyPr/>
          <a:lstStyle/>
          <a:p>
            <a:r>
              <a:rPr lang="en-US" dirty="0"/>
              <a:t>Walking After Surgery</a:t>
            </a:r>
          </a:p>
        </p:txBody>
      </p:sp>
      <p:sp>
        <p:nvSpPr>
          <p:cNvPr id="4" name="Footer Placeholder 3">
            <a:extLst>
              <a:ext uri="{FF2B5EF4-FFF2-40B4-BE49-F238E27FC236}">
                <a16:creationId xmlns:a16="http://schemas.microsoft.com/office/drawing/2014/main" id="{7734558A-FC8D-4AD0-9CD2-8FBB00D028D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647D705-E7B1-47E0-B77C-6F8951B1104D}"/>
              </a:ext>
            </a:extLst>
          </p:cNvPr>
          <p:cNvSpPr>
            <a:spLocks noGrp="1"/>
          </p:cNvSpPr>
          <p:nvPr>
            <p:ph type="sldNum" sz="quarter" idx="4"/>
          </p:nvPr>
        </p:nvSpPr>
        <p:spPr/>
        <p:txBody>
          <a:bodyPr/>
          <a:lstStyle/>
          <a:p>
            <a:fld id="{489F9553-C816-6842-8939-EE75ECF7EB2B}" type="slidenum">
              <a:rPr lang="en-US" smtClean="0"/>
              <a:pPr/>
              <a:t>40</a:t>
            </a:fld>
            <a:endParaRPr lang="en-US" dirty="0"/>
          </a:p>
        </p:txBody>
      </p:sp>
    </p:spTree>
    <p:extLst>
      <p:ext uri="{BB962C8B-B14F-4D97-AF65-F5344CB8AC3E}">
        <p14:creationId xmlns:p14="http://schemas.microsoft.com/office/powerpoint/2010/main" val="2722661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96AB4-DB46-4854-B9EC-098639CD2FFB}"/>
              </a:ext>
            </a:extLst>
          </p:cNvPr>
          <p:cNvSpPr>
            <a:spLocks noGrp="1"/>
          </p:cNvSpPr>
          <p:nvPr>
            <p:ph sz="quarter" idx="12"/>
          </p:nvPr>
        </p:nvSpPr>
        <p:spPr>
          <a:xfrm>
            <a:off x="393408" y="999054"/>
            <a:ext cx="4967096" cy="3601521"/>
          </a:xfrm>
        </p:spPr>
        <p:txBody>
          <a:bodyPr>
            <a:normAutofit/>
          </a:bodyPr>
          <a:lstStyle/>
          <a:p>
            <a:r>
              <a:rPr lang="en-US" sz="2000" dirty="0"/>
              <a:t>Can the depth of your walker fit on your entry steps (as you can see in this picture)?</a:t>
            </a:r>
          </a:p>
          <a:p>
            <a:r>
              <a:rPr lang="en-US" sz="2000" dirty="0"/>
              <a:t>If so, your walker will go up first then </a:t>
            </a:r>
          </a:p>
          <a:p>
            <a:pPr lvl="2"/>
            <a:r>
              <a:rPr lang="en-US" dirty="0"/>
              <a:t>Going up stairs the stronger leg goes first</a:t>
            </a:r>
          </a:p>
          <a:p>
            <a:pPr lvl="2"/>
            <a:r>
              <a:rPr lang="en-US" dirty="0"/>
              <a:t>Going downstairs the weaker leg goes first </a:t>
            </a:r>
          </a:p>
          <a:p>
            <a:pPr lvl="2"/>
            <a:r>
              <a:rPr lang="en-US" dirty="0">
                <a:solidFill>
                  <a:schemeClr val="accent1"/>
                </a:solidFill>
              </a:rPr>
              <a:t>“The good leg goes to heaven; the  bad leg goes to hell” </a:t>
            </a:r>
          </a:p>
        </p:txBody>
      </p:sp>
      <p:sp>
        <p:nvSpPr>
          <p:cNvPr id="3" name="Title 2">
            <a:extLst>
              <a:ext uri="{FF2B5EF4-FFF2-40B4-BE49-F238E27FC236}">
                <a16:creationId xmlns:a16="http://schemas.microsoft.com/office/drawing/2014/main" id="{59A8751E-6CD9-4AB7-9FDB-A337B4AC77B4}"/>
              </a:ext>
            </a:extLst>
          </p:cNvPr>
          <p:cNvSpPr>
            <a:spLocks noGrp="1"/>
          </p:cNvSpPr>
          <p:nvPr>
            <p:ph type="title"/>
          </p:nvPr>
        </p:nvSpPr>
        <p:spPr/>
        <p:txBody>
          <a:bodyPr/>
          <a:lstStyle/>
          <a:p>
            <a:r>
              <a:rPr lang="en-US" dirty="0"/>
              <a:t>Stairs</a:t>
            </a:r>
          </a:p>
        </p:txBody>
      </p:sp>
      <p:sp>
        <p:nvSpPr>
          <p:cNvPr id="4" name="Footer Placeholder 3">
            <a:extLst>
              <a:ext uri="{FF2B5EF4-FFF2-40B4-BE49-F238E27FC236}">
                <a16:creationId xmlns:a16="http://schemas.microsoft.com/office/drawing/2014/main" id="{7D2236B0-0484-4E57-8087-EA3EB7BAAAA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4106598-C338-470F-BA0E-DE0B6EE10274}"/>
              </a:ext>
            </a:extLst>
          </p:cNvPr>
          <p:cNvSpPr>
            <a:spLocks noGrp="1"/>
          </p:cNvSpPr>
          <p:nvPr>
            <p:ph type="sldNum" sz="quarter" idx="4"/>
          </p:nvPr>
        </p:nvSpPr>
        <p:spPr/>
        <p:txBody>
          <a:bodyPr/>
          <a:lstStyle/>
          <a:p>
            <a:fld id="{489F9553-C816-6842-8939-EE75ECF7EB2B}" type="slidenum">
              <a:rPr lang="en-US" smtClean="0"/>
              <a:pPr/>
              <a:t>41</a:t>
            </a:fld>
            <a:endParaRPr lang="en-US" dirty="0"/>
          </a:p>
        </p:txBody>
      </p:sp>
      <p:pic>
        <p:nvPicPr>
          <p:cNvPr id="6" name="Picture 2">
            <a:extLst>
              <a:ext uri="{FF2B5EF4-FFF2-40B4-BE49-F238E27FC236}">
                <a16:creationId xmlns:a16="http://schemas.microsoft.com/office/drawing/2014/main" id="{648BB650-E418-4CAC-B1E6-0370B2060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7221" y="999054"/>
            <a:ext cx="2414225"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45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F6AA1-7C3D-40CC-AB1D-C2533C11E51D}"/>
              </a:ext>
            </a:extLst>
          </p:cNvPr>
          <p:cNvSpPr>
            <a:spLocks noGrp="1"/>
          </p:cNvSpPr>
          <p:nvPr>
            <p:ph sz="quarter" idx="12"/>
          </p:nvPr>
        </p:nvSpPr>
        <p:spPr>
          <a:xfrm>
            <a:off x="4234070" y="999054"/>
            <a:ext cx="4396026" cy="3601521"/>
          </a:xfrm>
        </p:spPr>
        <p:txBody>
          <a:bodyPr>
            <a:normAutofit fontScale="92500"/>
          </a:bodyPr>
          <a:lstStyle/>
          <a:p>
            <a:pPr marL="457200" indent="-457200">
              <a:buFont typeface="Arial" panose="020B0604020202020204" pitchFamily="34" charset="0"/>
              <a:buChar char="•"/>
            </a:pPr>
            <a:r>
              <a:rPr lang="en-US" b="1" u="sng" dirty="0">
                <a:solidFill>
                  <a:srgbClr val="6E2585"/>
                </a:solidFill>
              </a:rPr>
              <a:t>We strongly recommend you have a railing installed</a:t>
            </a:r>
          </a:p>
          <a:p>
            <a:pPr marL="457200" indent="-457200">
              <a:buFont typeface="Arial" panose="020B0604020202020204" pitchFamily="34" charset="0"/>
              <a:buChar char="•"/>
            </a:pPr>
            <a:r>
              <a:rPr lang="en-US" dirty="0"/>
              <a:t>We will practice stairs in the hospital</a:t>
            </a:r>
          </a:p>
          <a:p>
            <a:pPr marL="457200" indent="-457200"/>
            <a:r>
              <a:rPr lang="en-US" dirty="0"/>
              <a:t>Using a single handrail and a crutch or cane works well </a:t>
            </a:r>
          </a:p>
          <a:p>
            <a:pPr marL="457200" indent="-457200"/>
            <a:r>
              <a:rPr lang="en-US" dirty="0"/>
              <a:t>The same applies going to the second level of your home </a:t>
            </a:r>
          </a:p>
          <a:p>
            <a:pPr marL="457200" indent="-457200" algn="ctr">
              <a:buFont typeface="Arial" panose="020B0604020202020204" pitchFamily="34" charset="0"/>
              <a:buChar char="•"/>
            </a:pPr>
            <a:endParaRPr lang="en-US" dirty="0"/>
          </a:p>
          <a:p>
            <a:pPr marL="0" indent="0" algn="ctr">
              <a:buNone/>
            </a:pPr>
            <a:endParaRPr lang="en-US" dirty="0"/>
          </a:p>
          <a:p>
            <a:endParaRPr lang="en-US" dirty="0"/>
          </a:p>
        </p:txBody>
      </p:sp>
      <p:sp>
        <p:nvSpPr>
          <p:cNvPr id="3" name="Title 2">
            <a:extLst>
              <a:ext uri="{FF2B5EF4-FFF2-40B4-BE49-F238E27FC236}">
                <a16:creationId xmlns:a16="http://schemas.microsoft.com/office/drawing/2014/main" id="{C3DBED12-3DD7-4DA8-8AA3-1D1258595D32}"/>
              </a:ext>
            </a:extLst>
          </p:cNvPr>
          <p:cNvSpPr>
            <a:spLocks noGrp="1"/>
          </p:cNvSpPr>
          <p:nvPr>
            <p:ph type="title"/>
          </p:nvPr>
        </p:nvSpPr>
        <p:spPr/>
        <p:txBody>
          <a:bodyPr/>
          <a:lstStyle/>
          <a:p>
            <a:pPr algn="ctr"/>
            <a:r>
              <a:rPr lang="en-US" dirty="0"/>
              <a:t>If your walker does </a:t>
            </a:r>
            <a:r>
              <a:rPr lang="en-US" b="1" dirty="0"/>
              <a:t>NOT</a:t>
            </a:r>
            <a:r>
              <a:rPr lang="en-US" dirty="0"/>
              <a:t> fit on each step</a:t>
            </a:r>
          </a:p>
        </p:txBody>
      </p:sp>
      <p:sp>
        <p:nvSpPr>
          <p:cNvPr id="4" name="Footer Placeholder 3">
            <a:extLst>
              <a:ext uri="{FF2B5EF4-FFF2-40B4-BE49-F238E27FC236}">
                <a16:creationId xmlns:a16="http://schemas.microsoft.com/office/drawing/2014/main" id="{00A97E86-1D5A-4D3C-9438-678C3347A99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5A2ABE6-E2DB-400F-977E-B1AD5D35DB12}"/>
              </a:ext>
            </a:extLst>
          </p:cNvPr>
          <p:cNvSpPr>
            <a:spLocks noGrp="1"/>
          </p:cNvSpPr>
          <p:nvPr>
            <p:ph type="sldNum" sz="quarter" idx="4"/>
          </p:nvPr>
        </p:nvSpPr>
        <p:spPr/>
        <p:txBody>
          <a:bodyPr/>
          <a:lstStyle/>
          <a:p>
            <a:fld id="{489F9553-C816-6842-8939-EE75ECF7EB2B}" type="slidenum">
              <a:rPr lang="en-US" smtClean="0"/>
              <a:pPr/>
              <a:t>42</a:t>
            </a:fld>
            <a:endParaRPr lang="en-US" dirty="0"/>
          </a:p>
        </p:txBody>
      </p:sp>
      <p:pic>
        <p:nvPicPr>
          <p:cNvPr id="6" name="Content Placeholder 3">
            <a:extLst>
              <a:ext uri="{FF2B5EF4-FFF2-40B4-BE49-F238E27FC236}">
                <a16:creationId xmlns:a16="http://schemas.microsoft.com/office/drawing/2014/main" id="{78A072D0-DBD7-40FD-98C5-B61CE73C8CC2}"/>
              </a:ext>
            </a:extLst>
          </p:cNvPr>
          <p:cNvPicPr>
            <a:picLocks noChangeAspect="1"/>
          </p:cNvPicPr>
          <p:nvPr/>
        </p:nvPicPr>
        <p:blipFill>
          <a:blip r:embed="rId2"/>
          <a:srcRect/>
          <a:stretch>
            <a:fillRect/>
          </a:stretch>
        </p:blipFill>
        <p:spPr bwMode="auto">
          <a:xfrm>
            <a:off x="653142" y="844297"/>
            <a:ext cx="3310861" cy="3899584"/>
          </a:xfrm>
          <a:prstGeom prst="rect">
            <a:avLst/>
          </a:prstGeom>
          <a:noFill/>
          <a:ln w="9525">
            <a:noFill/>
            <a:miter lim="800000"/>
            <a:headEnd/>
            <a:tailEnd/>
          </a:ln>
        </p:spPr>
      </p:pic>
    </p:spTree>
    <p:extLst>
      <p:ext uri="{BB962C8B-B14F-4D97-AF65-F5344CB8AC3E}">
        <p14:creationId xmlns:p14="http://schemas.microsoft.com/office/powerpoint/2010/main" val="2782473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3C7CE-5861-45B3-A04D-689851F8979C}"/>
              </a:ext>
            </a:extLst>
          </p:cNvPr>
          <p:cNvSpPr>
            <a:spLocks noGrp="1"/>
          </p:cNvSpPr>
          <p:nvPr>
            <p:ph sz="quarter" idx="12"/>
          </p:nvPr>
        </p:nvSpPr>
        <p:spPr/>
        <p:txBody>
          <a:bodyPr>
            <a:normAutofit fontScale="70000" lnSpcReduction="20000"/>
          </a:bodyPr>
          <a:lstStyle/>
          <a:p>
            <a:pPr marL="457200" indent="-457200">
              <a:buClr>
                <a:schemeClr val="tx2"/>
              </a:buClr>
              <a:buFont typeface="Arial" panose="020B0604020202020204" pitchFamily="34" charset="0"/>
              <a:buChar char="•"/>
            </a:pPr>
            <a:r>
              <a:rPr lang="en-US" sz="2400" dirty="0"/>
              <a:t>We will start you with ‘circulation exercises’ </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Your PT will instruct you in your home exercises</a:t>
            </a:r>
          </a:p>
          <a:p>
            <a:pPr marL="173038" lvl="1" indent="0">
              <a:buClr>
                <a:schemeClr val="tx2"/>
              </a:buClr>
              <a:buNone/>
            </a:pPr>
            <a:r>
              <a:rPr lang="en-US" sz="2000" dirty="0"/>
              <a:t>     </a:t>
            </a:r>
            <a:r>
              <a:rPr lang="en-US" sz="2000" dirty="0">
                <a:solidFill>
                  <a:srgbClr val="6E2585"/>
                </a:solidFill>
              </a:rPr>
              <a:t>Don’t start any exercises until we ask you to</a:t>
            </a: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b="1" dirty="0"/>
              <a:t>Exercises</a:t>
            </a:r>
            <a:r>
              <a:rPr lang="en-US" sz="2400" dirty="0"/>
              <a:t> and </a:t>
            </a:r>
            <a:r>
              <a:rPr lang="en-US" sz="2400" b="1" dirty="0"/>
              <a:t>household walking</a:t>
            </a:r>
            <a:r>
              <a:rPr lang="en-US" sz="2400" dirty="0"/>
              <a:t> will be your rehab for the first 2 weeks</a:t>
            </a:r>
          </a:p>
          <a:p>
            <a:pPr marL="173038" lvl="1" indent="0">
              <a:buNone/>
            </a:pPr>
            <a:r>
              <a:rPr lang="en-US" sz="2000" dirty="0"/>
              <a:t>       </a:t>
            </a:r>
            <a:r>
              <a:rPr lang="en-US" sz="2000" dirty="0">
                <a:solidFill>
                  <a:srgbClr val="7030A0"/>
                </a:solidFill>
              </a:rPr>
              <a:t>Gradually progress walking and activity</a:t>
            </a:r>
          </a:p>
          <a:p>
            <a:pPr marL="173038" lvl="1" indent="0">
              <a:buNone/>
            </a:pPr>
            <a:r>
              <a:rPr lang="en-US" sz="2000" dirty="0">
                <a:solidFill>
                  <a:srgbClr val="7030A0"/>
                </a:solidFill>
              </a:rPr>
              <a:t>       Progress to using cane in your opposite hand</a:t>
            </a:r>
          </a:p>
          <a:p>
            <a:pPr marL="0" indent="0">
              <a:buClr>
                <a:schemeClr val="tx2"/>
              </a:buClr>
              <a:buNone/>
            </a:pPr>
            <a:endParaRPr lang="en-US" sz="2000" dirty="0">
              <a:solidFill>
                <a:srgbClr val="6E2585"/>
              </a:solidFill>
            </a:endParaRPr>
          </a:p>
          <a:p>
            <a:pPr marL="457200" indent="-457200">
              <a:buClr>
                <a:schemeClr val="tx2"/>
              </a:buClr>
              <a:buFont typeface="Arial" panose="020B0604020202020204" pitchFamily="34" charset="0"/>
              <a:buChar char="•"/>
            </a:pPr>
            <a:endParaRPr lang="en-US" sz="2400" dirty="0"/>
          </a:p>
          <a:p>
            <a:pPr marL="457200" indent="-457200">
              <a:buClr>
                <a:schemeClr val="tx2"/>
              </a:buClr>
              <a:buFont typeface="Arial" panose="020B0604020202020204" pitchFamily="34" charset="0"/>
              <a:buChar char="•"/>
            </a:pPr>
            <a:r>
              <a:rPr lang="en-US" sz="2400" dirty="0"/>
              <a:t>You may request to have home PT the first 2 weeks</a:t>
            </a:r>
          </a:p>
          <a:p>
            <a:endParaRPr lang="en-US" dirty="0"/>
          </a:p>
        </p:txBody>
      </p:sp>
      <p:sp>
        <p:nvSpPr>
          <p:cNvPr id="3" name="Title 2">
            <a:extLst>
              <a:ext uri="{FF2B5EF4-FFF2-40B4-BE49-F238E27FC236}">
                <a16:creationId xmlns:a16="http://schemas.microsoft.com/office/drawing/2014/main" id="{CF98DA2C-AB3D-426C-8D5C-E480AB7AD383}"/>
              </a:ext>
            </a:extLst>
          </p:cNvPr>
          <p:cNvSpPr>
            <a:spLocks noGrp="1"/>
          </p:cNvSpPr>
          <p:nvPr>
            <p:ph type="title"/>
          </p:nvPr>
        </p:nvSpPr>
        <p:spPr/>
        <p:txBody>
          <a:bodyPr/>
          <a:lstStyle/>
          <a:p>
            <a:r>
              <a:rPr lang="en-US" dirty="0"/>
              <a:t>Home Exercise Program</a:t>
            </a:r>
          </a:p>
        </p:txBody>
      </p:sp>
      <p:sp>
        <p:nvSpPr>
          <p:cNvPr id="4" name="Footer Placeholder 3">
            <a:extLst>
              <a:ext uri="{FF2B5EF4-FFF2-40B4-BE49-F238E27FC236}">
                <a16:creationId xmlns:a16="http://schemas.microsoft.com/office/drawing/2014/main" id="{188369CF-CC31-4EE9-84F7-E6CED70A6D6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0337068-E205-4E50-B74C-B0A38904D10A}"/>
              </a:ext>
            </a:extLst>
          </p:cNvPr>
          <p:cNvSpPr>
            <a:spLocks noGrp="1"/>
          </p:cNvSpPr>
          <p:nvPr>
            <p:ph type="sldNum" sz="quarter" idx="4"/>
          </p:nvPr>
        </p:nvSpPr>
        <p:spPr/>
        <p:txBody>
          <a:bodyPr/>
          <a:lstStyle/>
          <a:p>
            <a:fld id="{489F9553-C816-6842-8939-EE75ECF7EB2B}" type="slidenum">
              <a:rPr lang="en-US" smtClean="0"/>
              <a:pPr/>
              <a:t>43</a:t>
            </a:fld>
            <a:endParaRPr lang="en-US" dirty="0"/>
          </a:p>
        </p:txBody>
      </p:sp>
    </p:spTree>
    <p:extLst>
      <p:ext uri="{BB962C8B-B14F-4D97-AF65-F5344CB8AC3E}">
        <p14:creationId xmlns:p14="http://schemas.microsoft.com/office/powerpoint/2010/main" val="3491018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E6646-258C-4174-ADF1-90E17C9428C6}"/>
              </a:ext>
            </a:extLst>
          </p:cNvPr>
          <p:cNvSpPr>
            <a:spLocks noGrp="1"/>
          </p:cNvSpPr>
          <p:nvPr>
            <p:ph sz="quarter" idx="12"/>
          </p:nvPr>
        </p:nvSpPr>
        <p:spPr/>
        <p:txBody>
          <a:bodyPr>
            <a:normAutofit lnSpcReduction="10000"/>
          </a:bodyPr>
          <a:lstStyle/>
          <a:p>
            <a:pPr marL="457200" indent="-457200">
              <a:buFont typeface="Arial" panose="020B0604020202020204" pitchFamily="34" charset="0"/>
              <a:buChar char="•"/>
            </a:pPr>
            <a:r>
              <a:rPr lang="en-US" dirty="0"/>
              <a:t>You can start outpatient PT after several weeks (you will need a prescription from your surgeon)</a:t>
            </a:r>
          </a:p>
          <a:p>
            <a:pPr marL="457200" indent="-457200">
              <a:buFont typeface="Arial" panose="020B0604020202020204" pitchFamily="34" charset="0"/>
              <a:buChar char="•"/>
            </a:pPr>
            <a:r>
              <a:rPr lang="en-US" dirty="0"/>
              <a:t>You may need a ride as you will probably not be driving when you </a:t>
            </a:r>
            <a:r>
              <a:rPr lang="en-US"/>
              <a:t>start outpatient PT </a:t>
            </a:r>
            <a:endParaRPr lang="en-US" dirty="0"/>
          </a:p>
          <a:p>
            <a:pPr marL="457200" indent="-457200">
              <a:buFont typeface="Arial" panose="020B0604020202020204" pitchFamily="34" charset="0"/>
              <a:buChar char="•"/>
            </a:pPr>
            <a:r>
              <a:rPr lang="en-US" dirty="0"/>
              <a:t>Outpatient PT will help you get a stronger, safer, more flexible hip and get a more fluid walking pattern</a:t>
            </a:r>
          </a:p>
          <a:p>
            <a:pPr marL="457200" indent="-457200">
              <a:buFont typeface="Arial" panose="020B0604020202020204" pitchFamily="34" charset="0"/>
              <a:buChar char="•"/>
            </a:pPr>
            <a:r>
              <a:rPr lang="en-US" dirty="0"/>
              <a:t>You can go to Trinity Health Probility Physical Therapy  or a place of your choice</a:t>
            </a:r>
          </a:p>
          <a:p>
            <a:pPr marL="173038" lvl="1" indent="0">
              <a:buNone/>
            </a:pPr>
            <a:r>
              <a:rPr lang="en-US" sz="2000" dirty="0">
                <a:solidFill>
                  <a:srgbClr val="7030A0"/>
                </a:solidFill>
              </a:rPr>
              <a:t>    </a:t>
            </a:r>
            <a:endParaRPr lang="en-US" dirty="0"/>
          </a:p>
          <a:p>
            <a:endParaRPr lang="en-US" dirty="0"/>
          </a:p>
        </p:txBody>
      </p:sp>
      <p:sp>
        <p:nvSpPr>
          <p:cNvPr id="3" name="Title 2">
            <a:extLst>
              <a:ext uri="{FF2B5EF4-FFF2-40B4-BE49-F238E27FC236}">
                <a16:creationId xmlns:a16="http://schemas.microsoft.com/office/drawing/2014/main" id="{EA2B81BC-F526-4707-84C8-DEAEC171761F}"/>
              </a:ext>
            </a:extLst>
          </p:cNvPr>
          <p:cNvSpPr>
            <a:spLocks noGrp="1"/>
          </p:cNvSpPr>
          <p:nvPr>
            <p:ph type="title"/>
          </p:nvPr>
        </p:nvSpPr>
        <p:spPr/>
        <p:txBody>
          <a:bodyPr/>
          <a:lstStyle/>
          <a:p>
            <a:r>
              <a:rPr lang="en-US" dirty="0"/>
              <a:t>Outpatient Physical Therapy</a:t>
            </a:r>
          </a:p>
        </p:txBody>
      </p:sp>
      <p:sp>
        <p:nvSpPr>
          <p:cNvPr id="4" name="Footer Placeholder 3">
            <a:extLst>
              <a:ext uri="{FF2B5EF4-FFF2-40B4-BE49-F238E27FC236}">
                <a16:creationId xmlns:a16="http://schemas.microsoft.com/office/drawing/2014/main" id="{0506DC97-309F-4B67-A62C-0E073722C34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825CE8C-8199-40EE-A4D3-A01F3FB2B190}"/>
              </a:ext>
            </a:extLst>
          </p:cNvPr>
          <p:cNvSpPr>
            <a:spLocks noGrp="1"/>
          </p:cNvSpPr>
          <p:nvPr>
            <p:ph type="sldNum" sz="quarter" idx="4"/>
          </p:nvPr>
        </p:nvSpPr>
        <p:spPr/>
        <p:txBody>
          <a:bodyPr/>
          <a:lstStyle/>
          <a:p>
            <a:fld id="{489F9553-C816-6842-8939-EE75ECF7EB2B}" type="slidenum">
              <a:rPr lang="en-US" smtClean="0"/>
              <a:pPr/>
              <a:t>44</a:t>
            </a:fld>
            <a:endParaRPr lang="en-US" dirty="0"/>
          </a:p>
        </p:txBody>
      </p:sp>
    </p:spTree>
    <p:extLst>
      <p:ext uri="{BB962C8B-B14F-4D97-AF65-F5344CB8AC3E}">
        <p14:creationId xmlns:p14="http://schemas.microsoft.com/office/powerpoint/2010/main" val="210790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04035-9619-45F1-99AA-5CBDC5091197}"/>
              </a:ext>
            </a:extLst>
          </p:cNvPr>
          <p:cNvSpPr>
            <a:spLocks noGrp="1"/>
          </p:cNvSpPr>
          <p:nvPr>
            <p:ph sz="quarter" idx="12"/>
          </p:nvPr>
        </p:nvSpPr>
        <p:spPr/>
        <p:txBody>
          <a:bodyPr/>
          <a:lstStyle/>
          <a:p>
            <a:pPr marL="457200" indent="-457200">
              <a:buClr>
                <a:schemeClr val="tx2"/>
              </a:buClr>
              <a:buFont typeface="Arial" panose="020B0604020202020204" pitchFamily="34" charset="0"/>
              <a:buChar char="•"/>
            </a:pPr>
            <a:r>
              <a:rPr lang="en-US" sz="3200" dirty="0"/>
              <a:t>We recommend you have someone stay with you for several days, up to a week</a:t>
            </a:r>
          </a:p>
          <a:p>
            <a:pPr marL="173038" lvl="1" indent="0">
              <a:buClr>
                <a:schemeClr val="tx2"/>
              </a:buClr>
              <a:buNone/>
            </a:pPr>
            <a:r>
              <a:rPr lang="en-US" sz="2800" dirty="0"/>
              <a:t>    </a:t>
            </a:r>
            <a:r>
              <a:rPr lang="en-US" dirty="0">
                <a:solidFill>
                  <a:srgbClr val="6E2585"/>
                </a:solidFill>
              </a:rPr>
              <a:t>It does </a:t>
            </a:r>
            <a:r>
              <a:rPr lang="en-US" u="sng" dirty="0">
                <a:solidFill>
                  <a:srgbClr val="6E2585"/>
                </a:solidFill>
              </a:rPr>
              <a:t>not</a:t>
            </a:r>
            <a:r>
              <a:rPr lang="en-US" dirty="0">
                <a:solidFill>
                  <a:srgbClr val="6E2585"/>
                </a:solidFill>
              </a:rPr>
              <a:t> need to be 24/7</a:t>
            </a:r>
          </a:p>
          <a:p>
            <a:pPr marL="457200" indent="-457200">
              <a:buClr>
                <a:schemeClr val="tx2"/>
              </a:buClr>
              <a:buFont typeface="Arial" panose="020B0604020202020204" pitchFamily="34" charset="0"/>
              <a:buChar char="•"/>
            </a:pPr>
            <a:endParaRPr lang="en-US" sz="3200" dirty="0"/>
          </a:p>
          <a:p>
            <a:pPr marL="457200" indent="-457200">
              <a:buClr>
                <a:schemeClr val="tx2"/>
              </a:buClr>
              <a:buFont typeface="Arial" panose="020B0604020202020204" pitchFamily="34" charset="0"/>
              <a:buChar char="•"/>
            </a:pPr>
            <a:r>
              <a:rPr lang="en-US" sz="3200" dirty="0"/>
              <a:t>Don’t turn down offers for help!</a:t>
            </a:r>
          </a:p>
          <a:p>
            <a:pPr marL="173038" lvl="1" indent="0">
              <a:buClr>
                <a:schemeClr val="tx2"/>
              </a:buClr>
              <a:buNone/>
            </a:pPr>
            <a:r>
              <a:rPr lang="en-US" dirty="0"/>
              <a:t>    </a:t>
            </a:r>
            <a:r>
              <a:rPr lang="en-US" dirty="0">
                <a:solidFill>
                  <a:srgbClr val="6E2585"/>
                </a:solidFill>
              </a:rPr>
              <a:t>Help with meals is particularly helpful</a:t>
            </a:r>
          </a:p>
          <a:p>
            <a:endParaRPr lang="en-US" dirty="0"/>
          </a:p>
        </p:txBody>
      </p:sp>
      <p:sp>
        <p:nvSpPr>
          <p:cNvPr id="3" name="Title 2">
            <a:extLst>
              <a:ext uri="{FF2B5EF4-FFF2-40B4-BE49-F238E27FC236}">
                <a16:creationId xmlns:a16="http://schemas.microsoft.com/office/drawing/2014/main" id="{4875C48B-0B95-4F67-A0ED-80C542C8EDE1}"/>
              </a:ext>
            </a:extLst>
          </p:cNvPr>
          <p:cNvSpPr>
            <a:spLocks noGrp="1"/>
          </p:cNvSpPr>
          <p:nvPr>
            <p:ph type="title"/>
          </p:nvPr>
        </p:nvSpPr>
        <p:spPr/>
        <p:txBody>
          <a:bodyPr/>
          <a:lstStyle/>
          <a:p>
            <a:r>
              <a:rPr lang="en-US" dirty="0"/>
              <a:t>Discharge Planning</a:t>
            </a:r>
          </a:p>
        </p:txBody>
      </p:sp>
      <p:sp>
        <p:nvSpPr>
          <p:cNvPr id="4" name="Footer Placeholder 3">
            <a:extLst>
              <a:ext uri="{FF2B5EF4-FFF2-40B4-BE49-F238E27FC236}">
                <a16:creationId xmlns:a16="http://schemas.microsoft.com/office/drawing/2014/main" id="{B6C8BA95-5FCA-4DB9-9401-028C0B1057E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7A653553-A02C-43A8-8049-DA213879EAE2}"/>
              </a:ext>
            </a:extLst>
          </p:cNvPr>
          <p:cNvSpPr>
            <a:spLocks noGrp="1"/>
          </p:cNvSpPr>
          <p:nvPr>
            <p:ph type="sldNum" sz="quarter" idx="4"/>
          </p:nvPr>
        </p:nvSpPr>
        <p:spPr/>
        <p:txBody>
          <a:bodyPr/>
          <a:lstStyle/>
          <a:p>
            <a:fld id="{489F9553-C816-6842-8939-EE75ECF7EB2B}" type="slidenum">
              <a:rPr lang="en-US" smtClean="0"/>
              <a:pPr/>
              <a:t>45</a:t>
            </a:fld>
            <a:endParaRPr lang="en-US" dirty="0"/>
          </a:p>
        </p:txBody>
      </p:sp>
    </p:spTree>
    <p:extLst>
      <p:ext uri="{BB962C8B-B14F-4D97-AF65-F5344CB8AC3E}">
        <p14:creationId xmlns:p14="http://schemas.microsoft.com/office/powerpoint/2010/main" val="4267252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7359D1-BDB4-45F6-BBD0-0A5C8AE1A370}"/>
              </a:ext>
            </a:extLst>
          </p:cNvPr>
          <p:cNvSpPr>
            <a:spLocks noGrp="1"/>
          </p:cNvSpPr>
          <p:nvPr>
            <p:ph sz="quarter" idx="12"/>
          </p:nvPr>
        </p:nvSpPr>
        <p:spPr>
          <a:xfrm>
            <a:off x="393408" y="999054"/>
            <a:ext cx="5318279" cy="3601521"/>
          </a:xfrm>
        </p:spPr>
        <p:txBody>
          <a:bodyPr>
            <a:normAutofit fontScale="92500" lnSpcReduction="10000"/>
          </a:bodyPr>
          <a:lstStyle/>
          <a:p>
            <a:pPr marL="457200" indent="-457200">
              <a:buClr>
                <a:schemeClr val="tx2"/>
              </a:buClr>
              <a:buFont typeface="Arial" panose="020B0604020202020204" pitchFamily="34" charset="0"/>
              <a:buChar char="•"/>
            </a:pPr>
            <a:r>
              <a:rPr lang="en-US" b="1" u="sng" dirty="0"/>
              <a:t>Walker</a:t>
            </a:r>
            <a:r>
              <a:rPr lang="en-US" dirty="0"/>
              <a:t> –front-wheeled</a:t>
            </a:r>
          </a:p>
          <a:p>
            <a:pPr marL="457200" indent="-457200">
              <a:buClr>
                <a:schemeClr val="tx2"/>
              </a:buClr>
              <a:buFont typeface="Arial" panose="020B0604020202020204" pitchFamily="34" charset="0"/>
              <a:buChar char="•"/>
            </a:pPr>
            <a:r>
              <a:rPr lang="en-US" b="1" u="sng"/>
              <a:t>Tub transfer </a:t>
            </a:r>
            <a:r>
              <a:rPr lang="en-US" b="1" u="sng" dirty="0"/>
              <a:t>b</a:t>
            </a:r>
            <a:r>
              <a:rPr lang="en-US" b="1" u="sng"/>
              <a:t>ench</a:t>
            </a:r>
            <a:endParaRPr lang="en-US" b="1" u="sng" dirty="0"/>
          </a:p>
          <a:p>
            <a:pPr marL="457200" indent="-457200">
              <a:buClr>
                <a:schemeClr val="tx2"/>
              </a:buClr>
              <a:buFont typeface="Arial" panose="020B0604020202020204" pitchFamily="34" charset="0"/>
              <a:buChar char="•"/>
            </a:pPr>
            <a:r>
              <a:rPr lang="en-US" b="1" u="sng" dirty="0"/>
              <a:t>Single crutch or cane</a:t>
            </a:r>
            <a:r>
              <a:rPr lang="en-US" b="1" dirty="0"/>
              <a:t> </a:t>
            </a:r>
            <a:r>
              <a:rPr lang="en-US" dirty="0"/>
              <a:t>– for stairs with a rail</a:t>
            </a:r>
          </a:p>
          <a:p>
            <a:pPr marL="457200" indent="-457200">
              <a:buClr>
                <a:schemeClr val="tx2"/>
              </a:buClr>
              <a:buFont typeface="Arial" panose="020B0604020202020204" pitchFamily="34" charset="0"/>
              <a:buChar char="•"/>
            </a:pPr>
            <a:r>
              <a:rPr lang="en-US" b="1" u="sng" dirty="0"/>
              <a:t>Raised toilet seat </a:t>
            </a:r>
            <a:r>
              <a:rPr lang="en-US" dirty="0"/>
              <a:t>– try getting off your toilet without using your surgical leg; taller people more likely to need them</a:t>
            </a:r>
          </a:p>
          <a:p>
            <a:pPr marL="457200" indent="-457200">
              <a:buClr>
                <a:schemeClr val="tx2"/>
              </a:buClr>
              <a:buFont typeface="Arial" panose="020B0604020202020204" pitchFamily="34" charset="0"/>
              <a:buChar char="•"/>
            </a:pPr>
            <a:r>
              <a:rPr lang="en-US" b="1" u="sng" dirty="0"/>
              <a:t>Reacher</a:t>
            </a:r>
            <a:r>
              <a:rPr lang="en-US" dirty="0"/>
              <a:t> – very helpful, may want to get one ahead of time </a:t>
            </a:r>
          </a:p>
          <a:p>
            <a:endParaRPr lang="en-US" dirty="0"/>
          </a:p>
        </p:txBody>
      </p:sp>
      <p:sp>
        <p:nvSpPr>
          <p:cNvPr id="3" name="Title 2">
            <a:extLst>
              <a:ext uri="{FF2B5EF4-FFF2-40B4-BE49-F238E27FC236}">
                <a16:creationId xmlns:a16="http://schemas.microsoft.com/office/drawing/2014/main" id="{7E7F4E79-4B37-4E12-950C-A8C9AB30EDDC}"/>
              </a:ext>
            </a:extLst>
          </p:cNvPr>
          <p:cNvSpPr>
            <a:spLocks noGrp="1"/>
          </p:cNvSpPr>
          <p:nvPr>
            <p:ph type="title"/>
          </p:nvPr>
        </p:nvSpPr>
        <p:spPr/>
        <p:txBody>
          <a:bodyPr/>
          <a:lstStyle/>
          <a:p>
            <a:r>
              <a:rPr lang="en-US" dirty="0"/>
              <a:t>Equipment</a:t>
            </a:r>
          </a:p>
        </p:txBody>
      </p:sp>
      <p:sp>
        <p:nvSpPr>
          <p:cNvPr id="4" name="Footer Placeholder 3">
            <a:extLst>
              <a:ext uri="{FF2B5EF4-FFF2-40B4-BE49-F238E27FC236}">
                <a16:creationId xmlns:a16="http://schemas.microsoft.com/office/drawing/2014/main" id="{C83C4559-89D8-4328-AEF0-19D33F74590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1383865-087E-4AAE-AA75-CF51C1637D51}"/>
              </a:ext>
            </a:extLst>
          </p:cNvPr>
          <p:cNvSpPr>
            <a:spLocks noGrp="1"/>
          </p:cNvSpPr>
          <p:nvPr>
            <p:ph type="sldNum" sz="quarter" idx="4"/>
          </p:nvPr>
        </p:nvSpPr>
        <p:spPr/>
        <p:txBody>
          <a:bodyPr/>
          <a:lstStyle/>
          <a:p>
            <a:fld id="{489F9553-C816-6842-8939-EE75ECF7EB2B}" type="slidenum">
              <a:rPr lang="en-US" smtClean="0"/>
              <a:pPr/>
              <a:t>46</a:t>
            </a:fld>
            <a:endParaRPr lang="en-US" dirty="0"/>
          </a:p>
        </p:txBody>
      </p:sp>
      <p:pic>
        <p:nvPicPr>
          <p:cNvPr id="7" name="Picture 6">
            <a:extLst>
              <a:ext uri="{FF2B5EF4-FFF2-40B4-BE49-F238E27FC236}">
                <a16:creationId xmlns:a16="http://schemas.microsoft.com/office/drawing/2014/main" id="{2EA3C9A7-3B33-4594-858D-5CB3B87A999B}"/>
              </a:ext>
            </a:extLst>
          </p:cNvPr>
          <p:cNvPicPr>
            <a:picLocks noChangeAspect="1"/>
          </p:cNvPicPr>
          <p:nvPr/>
        </p:nvPicPr>
        <p:blipFill>
          <a:blip r:embed="rId2"/>
          <a:stretch>
            <a:fillRect/>
          </a:stretch>
        </p:blipFill>
        <p:spPr>
          <a:xfrm>
            <a:off x="5708347" y="475098"/>
            <a:ext cx="1220300" cy="1498792"/>
          </a:xfrm>
          <a:prstGeom prst="rect">
            <a:avLst/>
          </a:prstGeom>
        </p:spPr>
      </p:pic>
      <p:pic>
        <p:nvPicPr>
          <p:cNvPr id="11" name="Picture 10">
            <a:extLst>
              <a:ext uri="{FF2B5EF4-FFF2-40B4-BE49-F238E27FC236}">
                <a16:creationId xmlns:a16="http://schemas.microsoft.com/office/drawing/2014/main" id="{4DA02E18-7389-40F5-9F82-EDEF569A8776}"/>
              </a:ext>
            </a:extLst>
          </p:cNvPr>
          <p:cNvPicPr>
            <a:picLocks noChangeAspect="1"/>
          </p:cNvPicPr>
          <p:nvPr/>
        </p:nvPicPr>
        <p:blipFill>
          <a:blip r:embed="rId3"/>
          <a:stretch>
            <a:fillRect/>
          </a:stretch>
        </p:blipFill>
        <p:spPr>
          <a:xfrm>
            <a:off x="5473050" y="3447096"/>
            <a:ext cx="1690895" cy="1206647"/>
          </a:xfrm>
          <a:prstGeom prst="rect">
            <a:avLst/>
          </a:prstGeom>
        </p:spPr>
      </p:pic>
      <p:pic>
        <p:nvPicPr>
          <p:cNvPr id="15" name="Picture 14">
            <a:extLst>
              <a:ext uri="{FF2B5EF4-FFF2-40B4-BE49-F238E27FC236}">
                <a16:creationId xmlns:a16="http://schemas.microsoft.com/office/drawing/2014/main" id="{6C1D3E19-5CF9-490B-84B5-69B5BBCA0A4F}"/>
              </a:ext>
            </a:extLst>
          </p:cNvPr>
          <p:cNvPicPr>
            <a:picLocks noChangeAspect="1"/>
          </p:cNvPicPr>
          <p:nvPr/>
        </p:nvPicPr>
        <p:blipFill>
          <a:blip r:embed="rId4"/>
          <a:stretch>
            <a:fillRect/>
          </a:stretch>
        </p:blipFill>
        <p:spPr>
          <a:xfrm>
            <a:off x="5850210" y="2113936"/>
            <a:ext cx="1884228" cy="1498793"/>
          </a:xfrm>
          <a:prstGeom prst="rect">
            <a:avLst/>
          </a:prstGeom>
        </p:spPr>
      </p:pic>
      <p:pic>
        <p:nvPicPr>
          <p:cNvPr id="17" name="Picture 16">
            <a:extLst>
              <a:ext uri="{FF2B5EF4-FFF2-40B4-BE49-F238E27FC236}">
                <a16:creationId xmlns:a16="http://schemas.microsoft.com/office/drawing/2014/main" id="{F3668588-E58D-4C18-90B7-743EF06FABF0}"/>
              </a:ext>
            </a:extLst>
          </p:cNvPr>
          <p:cNvPicPr>
            <a:picLocks noChangeAspect="1"/>
          </p:cNvPicPr>
          <p:nvPr/>
        </p:nvPicPr>
        <p:blipFill>
          <a:blip r:embed="rId5"/>
          <a:stretch>
            <a:fillRect/>
          </a:stretch>
        </p:blipFill>
        <p:spPr>
          <a:xfrm>
            <a:off x="8074472" y="3132654"/>
            <a:ext cx="403022" cy="1266522"/>
          </a:xfrm>
          <a:prstGeom prst="rect">
            <a:avLst/>
          </a:prstGeom>
        </p:spPr>
      </p:pic>
      <p:pic>
        <p:nvPicPr>
          <p:cNvPr id="8" name="Picture 7">
            <a:extLst>
              <a:ext uri="{FF2B5EF4-FFF2-40B4-BE49-F238E27FC236}">
                <a16:creationId xmlns:a16="http://schemas.microsoft.com/office/drawing/2014/main" id="{C81E6C4E-70B3-2205-AAB4-C3C1831A9A26}"/>
              </a:ext>
            </a:extLst>
          </p:cNvPr>
          <p:cNvPicPr>
            <a:picLocks noChangeAspect="1"/>
          </p:cNvPicPr>
          <p:nvPr/>
        </p:nvPicPr>
        <p:blipFill>
          <a:blip r:embed="rId6"/>
          <a:stretch>
            <a:fillRect/>
          </a:stretch>
        </p:blipFill>
        <p:spPr>
          <a:xfrm>
            <a:off x="7253409" y="857913"/>
            <a:ext cx="1642126" cy="1484134"/>
          </a:xfrm>
          <a:prstGeom prst="rect">
            <a:avLst/>
          </a:prstGeom>
        </p:spPr>
      </p:pic>
    </p:spTree>
    <p:extLst>
      <p:ext uri="{BB962C8B-B14F-4D97-AF65-F5344CB8AC3E}">
        <p14:creationId xmlns:p14="http://schemas.microsoft.com/office/powerpoint/2010/main" val="274088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274FF59F-1143-455F-62DD-C7B5F25D66DC}"/>
              </a:ext>
            </a:extLst>
          </p:cNvPr>
          <p:cNvSpPr>
            <a:spLocks noGrp="1"/>
          </p:cNvSpPr>
          <p:nvPr>
            <p:ph sz="quarter" idx="12"/>
          </p:nvPr>
        </p:nvSpPr>
        <p:spPr>
          <a:xfrm>
            <a:off x="473330" y="999054"/>
            <a:ext cx="8236688" cy="3601521"/>
          </a:xfrm>
        </p:spPr>
        <p:txBody>
          <a:bodyPr vert="horz" lIns="0" tIns="91440" rIns="91440" bIns="45720" rtlCol="0" anchor="t">
            <a:normAutofit fontScale="70000" lnSpcReduction="20000"/>
          </a:bodyPr>
          <a:lstStyle/>
          <a:p>
            <a:pPr marL="0" indent="0">
              <a:buNone/>
            </a:pPr>
            <a:r>
              <a:rPr lang="en-US" sz="2400" dirty="0">
                <a:solidFill>
                  <a:schemeClr val="tx1"/>
                </a:solidFill>
              </a:rPr>
              <a:t>Medical Equipment store for prescribed equipment</a:t>
            </a:r>
          </a:p>
          <a:p>
            <a:pPr marL="0" indent="0">
              <a:buNone/>
            </a:pPr>
            <a:endParaRPr lang="en-US" dirty="0">
              <a:latin typeface="Arial"/>
              <a:cs typeface="Arial"/>
            </a:endParaRPr>
          </a:p>
          <a:p>
            <a:r>
              <a:rPr lang="en-US" sz="2400" dirty="0">
                <a:latin typeface="Arial"/>
                <a:cs typeface="Arial"/>
              </a:rPr>
              <a:t>Local stores for purchase-Lowes, CVS, Meijer, Walmart</a:t>
            </a:r>
            <a:endParaRPr lang="en-US" dirty="0">
              <a:latin typeface="Arial"/>
              <a:cs typeface="Arial"/>
            </a:endParaRPr>
          </a:p>
          <a:p>
            <a:r>
              <a:rPr lang="en-US" sz="2400" dirty="0">
                <a:latin typeface="Arial"/>
                <a:cs typeface="Arial"/>
              </a:rPr>
              <a:t>Online stores for purchase- Amazon</a:t>
            </a:r>
            <a:endParaRPr lang="en-US" dirty="0"/>
          </a:p>
          <a:p>
            <a:r>
              <a:rPr lang="en-US" sz="2400" dirty="0">
                <a:latin typeface="Arial"/>
                <a:cs typeface="Arial"/>
              </a:rPr>
              <a:t>Loan closets to borrow equipment</a:t>
            </a:r>
            <a:endParaRPr lang="en-US" dirty="0"/>
          </a:p>
          <a:p>
            <a:pPr marL="0" indent="0">
              <a:buNone/>
            </a:pPr>
            <a:endParaRPr lang="en-US" sz="2400" dirty="0">
              <a:solidFill>
                <a:schemeClr val="tx1"/>
              </a:solidFill>
            </a:endParaRPr>
          </a:p>
          <a:p>
            <a:pPr marL="0" indent="0">
              <a:buNone/>
            </a:pPr>
            <a:r>
              <a:rPr lang="en-US" dirty="0">
                <a:solidFill>
                  <a:srgbClr val="7030A0"/>
                </a:solidFill>
                <a:latin typeface="Arial"/>
                <a:cs typeface="Arial"/>
              </a:rPr>
              <a:t>  </a:t>
            </a:r>
            <a:r>
              <a:rPr lang="en-US" sz="2400" dirty="0">
                <a:solidFill>
                  <a:srgbClr val="7030A0"/>
                </a:solidFill>
                <a:latin typeface="Arial"/>
                <a:cs typeface="Arial"/>
              </a:rPr>
              <a:t>LOANCLOSETS.ORG/MICHIGAN</a:t>
            </a:r>
            <a:br>
              <a:rPr lang="en-US" sz="2400" dirty="0"/>
            </a:br>
            <a:r>
              <a:rPr lang="en-US" sz="2400" dirty="0">
                <a:latin typeface="Arial"/>
                <a:cs typeface="Arial"/>
              </a:rPr>
              <a:t>	</a:t>
            </a:r>
            <a:endParaRPr lang="en-US" sz="1800" dirty="0"/>
          </a:p>
          <a:p>
            <a:pPr marL="0" indent="0">
              <a:buNone/>
            </a:pPr>
            <a:r>
              <a:rPr lang="en-US" sz="2000" dirty="0">
                <a:latin typeface="Arial"/>
                <a:cs typeface="Arial"/>
              </a:rPr>
              <a:t>Senior centers</a:t>
            </a:r>
            <a:endParaRPr lang="en-US" sz="1800" dirty="0"/>
          </a:p>
          <a:p>
            <a:pPr marL="0" indent="0">
              <a:buNone/>
            </a:pPr>
            <a:r>
              <a:rPr lang="en-US" sz="2000" dirty="0">
                <a:latin typeface="Arial"/>
                <a:cs typeface="Arial"/>
              </a:rPr>
              <a:t>Church’s</a:t>
            </a:r>
            <a:endParaRPr lang="en-US" sz="1800" dirty="0"/>
          </a:p>
          <a:p>
            <a:pPr marL="0" indent="0">
              <a:buNone/>
            </a:pPr>
            <a:r>
              <a:rPr lang="en-US" sz="2000" dirty="0">
                <a:latin typeface="Arial"/>
                <a:cs typeface="Arial"/>
              </a:rPr>
              <a:t>VFW’s</a:t>
            </a:r>
            <a:endParaRPr lang="en-US" sz="1800" dirty="0"/>
          </a:p>
          <a:p>
            <a:pPr marL="0" indent="0">
              <a:buNone/>
            </a:pPr>
            <a:r>
              <a:rPr lang="en-US" sz="2000" dirty="0">
                <a:latin typeface="Arial"/>
                <a:cs typeface="Arial"/>
              </a:rPr>
              <a:t>American Legion’s</a:t>
            </a:r>
            <a:br>
              <a:rPr lang="en-US" sz="2800" dirty="0"/>
            </a:br>
            <a:endParaRPr lang="en-US" sz="1800" dirty="0"/>
          </a:p>
        </p:txBody>
      </p:sp>
      <p:sp>
        <p:nvSpPr>
          <p:cNvPr id="6" name="Title 5">
            <a:extLst>
              <a:ext uri="{FF2B5EF4-FFF2-40B4-BE49-F238E27FC236}">
                <a16:creationId xmlns:a16="http://schemas.microsoft.com/office/drawing/2014/main" id="{D5FB243B-7175-4A13-AFEF-C9F78362130D}"/>
              </a:ext>
            </a:extLst>
          </p:cNvPr>
          <p:cNvSpPr>
            <a:spLocks noGrp="1"/>
          </p:cNvSpPr>
          <p:nvPr>
            <p:ph type="title"/>
          </p:nvPr>
        </p:nvSpPr>
        <p:spPr>
          <a:xfrm>
            <a:off x="393408" y="345640"/>
            <a:ext cx="8229600" cy="498656"/>
          </a:xfrm>
        </p:spPr>
        <p:txBody>
          <a:bodyPr anchor="ctr">
            <a:normAutofit/>
          </a:bodyPr>
          <a:lstStyle/>
          <a:p>
            <a:r>
              <a:rPr lang="en-US" dirty="0"/>
              <a:t>Where to Obtain Equipment</a:t>
            </a:r>
          </a:p>
        </p:txBody>
      </p:sp>
      <p:sp>
        <p:nvSpPr>
          <p:cNvPr id="4" name="Footer Placeholder 3">
            <a:extLst>
              <a:ext uri="{FF2B5EF4-FFF2-40B4-BE49-F238E27FC236}">
                <a16:creationId xmlns:a16="http://schemas.microsoft.com/office/drawing/2014/main" id="{A4F20069-1B47-497F-8F58-23D6DD048ACC}"/>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C01FDDB8-AC8A-4579-8DBD-68AF02A18BF2}"/>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47</a:t>
            </a:fld>
            <a:endParaRPr lang="en-US"/>
          </a:p>
        </p:txBody>
      </p:sp>
    </p:spTree>
    <p:extLst>
      <p:ext uri="{BB962C8B-B14F-4D97-AF65-F5344CB8AC3E}">
        <p14:creationId xmlns:p14="http://schemas.microsoft.com/office/powerpoint/2010/main" val="2306728567"/>
      </p:ext>
    </p:extLst>
  </p:cSld>
  <p:clrMapOvr>
    <a:masterClrMapping/>
  </p:clrMapOvr>
  <mc:AlternateContent xmlns:mc="http://schemas.openxmlformats.org/markup-compatibility/2006" xmlns:p14="http://schemas.microsoft.com/office/powerpoint/2010/main">
    <mc:Choice Requires="p14">
      <p:transition spd="slow" p14:dur="2000" advTm="50516"/>
    </mc:Choice>
    <mc:Fallback xmlns="">
      <p:transition spd="slow" advTm="5051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BD629-214A-4B1C-A84C-FAC14E76A80C}"/>
              </a:ext>
            </a:extLst>
          </p:cNvPr>
          <p:cNvSpPr>
            <a:spLocks noGrp="1"/>
          </p:cNvSpPr>
          <p:nvPr>
            <p:ph sz="quarter" idx="12"/>
          </p:nvPr>
        </p:nvSpPr>
        <p:spPr/>
        <p:txBody>
          <a:bodyPr/>
          <a:lstStyle/>
          <a:p>
            <a:pPr>
              <a:buClr>
                <a:schemeClr val="tx2"/>
              </a:buClr>
            </a:pPr>
            <a:r>
              <a:rPr lang="en-US" dirty="0"/>
              <a:t>Pre-op exercises</a:t>
            </a:r>
          </a:p>
          <a:p>
            <a:pPr>
              <a:buClr>
                <a:schemeClr val="tx2"/>
              </a:buClr>
            </a:pPr>
            <a:r>
              <a:rPr lang="en-US" dirty="0"/>
              <a:t>Log your activity daily  </a:t>
            </a:r>
          </a:p>
          <a:p>
            <a:pPr>
              <a:buClr>
                <a:schemeClr val="tx2"/>
              </a:buClr>
            </a:pPr>
            <a:r>
              <a:rPr lang="en-US" dirty="0"/>
              <a:t>Set an activity goal</a:t>
            </a:r>
          </a:p>
          <a:p>
            <a:pPr>
              <a:buClr>
                <a:schemeClr val="tx2"/>
              </a:buClr>
            </a:pPr>
            <a:r>
              <a:rPr lang="en-US" dirty="0"/>
              <a:t>Get a railing for your entry steps</a:t>
            </a:r>
          </a:p>
          <a:p>
            <a:pPr>
              <a:buClr>
                <a:schemeClr val="tx2"/>
              </a:buClr>
            </a:pPr>
            <a:r>
              <a:rPr lang="en-US" dirty="0"/>
              <a:t>Visit our website </a:t>
            </a:r>
            <a:r>
              <a:rPr lang="en-US"/>
              <a:t>– </a:t>
            </a:r>
            <a:r>
              <a:rPr lang="en-US">
                <a:solidFill>
                  <a:srgbClr val="7030A0"/>
                </a:solidFill>
              </a:rPr>
              <a:t>trinityhealthmichigan.</a:t>
            </a:r>
            <a:r>
              <a:rPr lang="en-US" dirty="0">
                <a:solidFill>
                  <a:srgbClr val="7030A0"/>
                </a:solidFill>
              </a:rPr>
              <a:t>org/ortho-help</a:t>
            </a:r>
          </a:p>
          <a:p>
            <a:pPr>
              <a:buClr>
                <a:schemeClr val="tx2"/>
              </a:buClr>
            </a:pPr>
            <a:r>
              <a:rPr lang="en-US" dirty="0"/>
              <a:t>Arrange for help after your surgery</a:t>
            </a:r>
          </a:p>
          <a:p>
            <a:pPr>
              <a:buClr>
                <a:schemeClr val="tx2"/>
              </a:buClr>
            </a:pPr>
            <a:r>
              <a:rPr lang="en-US" dirty="0"/>
              <a:t>Plan your equipment needs    </a:t>
            </a:r>
          </a:p>
          <a:p>
            <a:endParaRPr lang="en-US" dirty="0"/>
          </a:p>
        </p:txBody>
      </p:sp>
      <p:sp>
        <p:nvSpPr>
          <p:cNvPr id="3" name="Title 2">
            <a:extLst>
              <a:ext uri="{FF2B5EF4-FFF2-40B4-BE49-F238E27FC236}">
                <a16:creationId xmlns:a16="http://schemas.microsoft.com/office/drawing/2014/main" id="{FA004402-DA3D-4AC1-A503-DEC428125DCB}"/>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D245CF51-3588-4E06-ACA9-8DD862749EC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A3D4E74-F822-4875-B3AC-6D13BAEE5C52}"/>
              </a:ext>
            </a:extLst>
          </p:cNvPr>
          <p:cNvSpPr>
            <a:spLocks noGrp="1"/>
          </p:cNvSpPr>
          <p:nvPr>
            <p:ph type="sldNum" sz="quarter" idx="4"/>
          </p:nvPr>
        </p:nvSpPr>
        <p:spPr/>
        <p:txBody>
          <a:bodyPr/>
          <a:lstStyle/>
          <a:p>
            <a:fld id="{489F9553-C816-6842-8939-EE75ECF7EB2B}" type="slidenum">
              <a:rPr lang="en-US" smtClean="0"/>
              <a:pPr/>
              <a:t>48</a:t>
            </a:fld>
            <a:endParaRPr lang="en-US" dirty="0"/>
          </a:p>
        </p:txBody>
      </p:sp>
    </p:spTree>
    <p:extLst>
      <p:ext uri="{BB962C8B-B14F-4D97-AF65-F5344CB8AC3E}">
        <p14:creationId xmlns:p14="http://schemas.microsoft.com/office/powerpoint/2010/main" val="1015891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2786-8739-4002-A509-D34C1C18BB0D}"/>
              </a:ext>
            </a:extLst>
          </p:cNvPr>
          <p:cNvSpPr>
            <a:spLocks noGrp="1"/>
          </p:cNvSpPr>
          <p:nvPr>
            <p:ph type="title"/>
          </p:nvPr>
        </p:nvSpPr>
        <p:spPr>
          <a:xfrm>
            <a:off x="731677" y="216230"/>
            <a:ext cx="5145662" cy="3991335"/>
          </a:xfrm>
        </p:spPr>
        <p:txBody>
          <a:bodyPr/>
          <a:lstStyle/>
          <a:p>
            <a:pPr algn="ctr"/>
            <a:br>
              <a:rPr lang="en-US" dirty="0">
                <a:solidFill>
                  <a:srgbClr val="7030A0"/>
                </a:solidFill>
              </a:rPr>
            </a:br>
            <a:br>
              <a:rPr lang="en-US" dirty="0">
                <a:solidFill>
                  <a:srgbClr val="7030A0"/>
                </a:solidFill>
              </a:rPr>
            </a:br>
            <a:br>
              <a:rPr lang="en-US" dirty="0">
                <a:solidFill>
                  <a:srgbClr val="7030A0"/>
                </a:solidFill>
              </a:rPr>
            </a:br>
            <a:r>
              <a:rPr lang="en-US" dirty="0">
                <a:solidFill>
                  <a:srgbClr val="7030A0"/>
                </a:solidFill>
              </a:rPr>
              <a:t>Thank you!</a:t>
            </a:r>
            <a:br>
              <a:rPr lang="en-US" dirty="0">
                <a:solidFill>
                  <a:srgbClr val="7030A0"/>
                </a:solidFill>
              </a:rPr>
            </a:br>
            <a:r>
              <a:rPr lang="en-US" dirty="0">
                <a:solidFill>
                  <a:srgbClr val="7030A0"/>
                </a:solidFill>
              </a:rPr>
              <a:t> </a:t>
            </a:r>
            <a:br>
              <a:rPr lang="en-US" dirty="0">
                <a:solidFill>
                  <a:srgbClr val="7030A0"/>
                </a:solidFill>
              </a:rPr>
            </a:br>
            <a:r>
              <a:rPr lang="en-US" dirty="0">
                <a:solidFill>
                  <a:srgbClr val="7030A0"/>
                </a:solidFill>
              </a:rPr>
              <a:t>Any Questions?</a:t>
            </a:r>
            <a:endParaRPr lang="en-US" dirty="0"/>
          </a:p>
        </p:txBody>
      </p:sp>
      <p:sp>
        <p:nvSpPr>
          <p:cNvPr id="3" name="Footer Placeholder 2">
            <a:extLst>
              <a:ext uri="{FF2B5EF4-FFF2-40B4-BE49-F238E27FC236}">
                <a16:creationId xmlns:a16="http://schemas.microsoft.com/office/drawing/2014/main" id="{6FE00FEC-4FF3-459B-8F68-24DD59AADAE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83F93CC5-9FD0-4002-B6B4-10F514102D04}"/>
              </a:ext>
            </a:extLst>
          </p:cNvPr>
          <p:cNvSpPr>
            <a:spLocks noGrp="1"/>
          </p:cNvSpPr>
          <p:nvPr>
            <p:ph type="sldNum" sz="quarter" idx="4"/>
          </p:nvPr>
        </p:nvSpPr>
        <p:spPr/>
        <p:txBody>
          <a:bodyPr/>
          <a:lstStyle/>
          <a:p>
            <a:fld id="{489F9553-C816-6842-8939-EE75ECF7EB2B}" type="slidenum">
              <a:rPr lang="en-US" smtClean="0"/>
              <a:pPr/>
              <a:t>49</a:t>
            </a:fld>
            <a:endParaRPr lang="en-US" dirty="0"/>
          </a:p>
        </p:txBody>
      </p:sp>
    </p:spTree>
    <p:extLst>
      <p:ext uri="{BB962C8B-B14F-4D97-AF65-F5344CB8AC3E}">
        <p14:creationId xmlns:p14="http://schemas.microsoft.com/office/powerpoint/2010/main" val="45275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©2022 Trinity Health, All Rights Reserved</a:t>
            </a:r>
            <a:endParaRPr lang="en-US" dirty="0"/>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dirty="0"/>
          </a:p>
        </p:txBody>
      </p:sp>
      <p:sp>
        <p:nvSpPr>
          <p:cNvPr id="2" name="Title 1"/>
          <p:cNvSpPr>
            <a:spLocks noGrp="1"/>
          </p:cNvSpPr>
          <p:nvPr>
            <p:ph type="title"/>
          </p:nvPr>
        </p:nvSpPr>
        <p:spPr>
          <a:xfrm>
            <a:off x="731677" y="852334"/>
            <a:ext cx="6265471" cy="3103440"/>
          </a:xfrm>
        </p:spPr>
        <p:txBody>
          <a:bodyPr/>
          <a:lstStyle/>
          <a:p>
            <a:r>
              <a:rPr lang="en-US" sz="2400" dirty="0">
                <a:solidFill>
                  <a:srgbClr val="6E2585"/>
                </a:solidFill>
              </a:rPr>
              <a:t>Preparing For Your Surgery</a:t>
            </a:r>
          </a:p>
        </p:txBody>
      </p:sp>
      <p:pic>
        <p:nvPicPr>
          <p:cNvPr id="6" name="Picture 5">
            <a:extLst>
              <a:ext uri="{FF2B5EF4-FFF2-40B4-BE49-F238E27FC236}">
                <a16:creationId xmlns:a16="http://schemas.microsoft.com/office/drawing/2014/main" id="{BC180F83-628A-41AE-861F-E072381DF966}"/>
              </a:ext>
            </a:extLst>
          </p:cNvPr>
          <p:cNvPicPr>
            <a:picLocks noChangeAspect="1"/>
          </p:cNvPicPr>
          <p:nvPr/>
        </p:nvPicPr>
        <p:blipFill rotWithShape="1">
          <a:blip r:embed="rId2"/>
          <a:srcRect b="5568"/>
          <a:stretch/>
        </p:blipFill>
        <p:spPr>
          <a:xfrm>
            <a:off x="2042383" y="1675287"/>
            <a:ext cx="4865676" cy="2516269"/>
          </a:xfrm>
          <a:prstGeom prst="rect">
            <a:avLst/>
          </a:prstGeom>
        </p:spPr>
      </p:pic>
    </p:spTree>
    <p:extLst>
      <p:ext uri="{BB962C8B-B14F-4D97-AF65-F5344CB8AC3E}">
        <p14:creationId xmlns:p14="http://schemas.microsoft.com/office/powerpoint/2010/main" val="419235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1C638-65E1-4DA5-88FA-68F1EC510818}"/>
              </a:ext>
            </a:extLst>
          </p:cNvPr>
          <p:cNvSpPr>
            <a:spLocks noGrp="1"/>
          </p:cNvSpPr>
          <p:nvPr>
            <p:ph sz="quarter" idx="12"/>
          </p:nvPr>
        </p:nvSpPr>
        <p:spPr/>
        <p:txBody>
          <a:bodyPr>
            <a:normAutofit fontScale="70000" lnSpcReduction="20000"/>
          </a:bodyPr>
          <a:lstStyle/>
          <a:p>
            <a:r>
              <a:rPr lang="en-US" sz="2800" b="1" dirty="0">
                <a:solidFill>
                  <a:schemeClr val="tx2"/>
                </a:solidFill>
              </a:rPr>
              <a:t>What?</a:t>
            </a:r>
          </a:p>
          <a:p>
            <a:r>
              <a:rPr lang="en-US" dirty="0"/>
              <a:t>A coach is a person who can help support you in your recovery at the hospital and at home.</a:t>
            </a:r>
          </a:p>
          <a:p>
            <a:r>
              <a:rPr lang="en-US" sz="2800" b="1" dirty="0">
                <a:solidFill>
                  <a:schemeClr val="tx2"/>
                </a:solidFill>
              </a:rPr>
              <a:t>Who?</a:t>
            </a:r>
          </a:p>
          <a:p>
            <a:r>
              <a:rPr lang="en-US" dirty="0"/>
              <a:t>A coach can be anyone: a spouse, a family member, a friend or a companion.</a:t>
            </a:r>
          </a:p>
          <a:p>
            <a:r>
              <a:rPr lang="en-US" sz="2800" b="1" dirty="0">
                <a:solidFill>
                  <a:schemeClr val="tx2"/>
                </a:solidFill>
              </a:rPr>
              <a:t>Why?</a:t>
            </a:r>
          </a:p>
          <a:p>
            <a:r>
              <a:rPr lang="en-US" dirty="0"/>
              <a:t>A coach is someone that will help you stay motivated and succeed.  We all need encouragement at times to help us along the way.  Your coach can provide this encouragement for your just by being present and participating in your therapy both at the hospital and after your discharge.</a:t>
            </a:r>
          </a:p>
          <a:p>
            <a:r>
              <a:rPr lang="en-US" sz="2800" b="1" dirty="0">
                <a:solidFill>
                  <a:schemeClr val="tx2"/>
                </a:solidFill>
              </a:rPr>
              <a:t>Expectations?</a:t>
            </a:r>
          </a:p>
          <a:p>
            <a:r>
              <a:rPr lang="en-US" dirty="0"/>
              <a:t>Attend at least one physical therapy session in the hospital. Assist with your needs after discharge.</a:t>
            </a:r>
          </a:p>
          <a:p>
            <a:endParaRPr lang="en-US" dirty="0"/>
          </a:p>
        </p:txBody>
      </p:sp>
      <p:sp>
        <p:nvSpPr>
          <p:cNvPr id="3" name="Title 2">
            <a:extLst>
              <a:ext uri="{FF2B5EF4-FFF2-40B4-BE49-F238E27FC236}">
                <a16:creationId xmlns:a16="http://schemas.microsoft.com/office/drawing/2014/main" id="{B14CFD50-37BC-40B4-A88B-63DF089F8B3F}"/>
              </a:ext>
            </a:extLst>
          </p:cNvPr>
          <p:cNvSpPr>
            <a:spLocks noGrp="1"/>
          </p:cNvSpPr>
          <p:nvPr>
            <p:ph type="title"/>
          </p:nvPr>
        </p:nvSpPr>
        <p:spPr/>
        <p:txBody>
          <a:bodyPr/>
          <a:lstStyle/>
          <a:p>
            <a:r>
              <a:rPr lang="en-US" dirty="0"/>
              <a:t>Selecting Your Joint Coach</a:t>
            </a:r>
          </a:p>
        </p:txBody>
      </p:sp>
      <p:sp>
        <p:nvSpPr>
          <p:cNvPr id="4" name="Footer Placeholder 3">
            <a:extLst>
              <a:ext uri="{FF2B5EF4-FFF2-40B4-BE49-F238E27FC236}">
                <a16:creationId xmlns:a16="http://schemas.microsoft.com/office/drawing/2014/main" id="{E0712651-465F-4E44-BF0F-6C99789B2543}"/>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8DF038D-DD13-4796-88C4-35029D0D0EC8}"/>
              </a:ext>
            </a:extLst>
          </p:cNvPr>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143120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36A3D-75D8-49C0-86AC-2014109DC8B0}"/>
              </a:ext>
            </a:extLst>
          </p:cNvPr>
          <p:cNvSpPr>
            <a:spLocks noGrp="1"/>
          </p:cNvSpPr>
          <p:nvPr>
            <p:ph sz="quarter" idx="12"/>
          </p:nvPr>
        </p:nvSpPr>
        <p:spPr/>
        <p:txBody>
          <a:bodyPr>
            <a:normAutofit fontScale="55000" lnSpcReduction="20000"/>
          </a:bodyPr>
          <a:lstStyle/>
          <a:p>
            <a:pPr marL="0" indent="0">
              <a:buNone/>
            </a:pPr>
            <a:r>
              <a:rPr lang="en-US" sz="2400" b="1" dirty="0"/>
              <a:t>You and your family must consider these tips before your surgery to help make your home as safe and comfortable as possible for your return after surgery:</a:t>
            </a:r>
          </a:p>
          <a:p>
            <a:pPr marL="285750" indent="-285750">
              <a:buClr>
                <a:schemeClr val="tx2"/>
              </a:buClr>
              <a:buFont typeface="Arial" panose="020B0604020202020204" pitchFamily="34" charset="0"/>
              <a:buChar char="•"/>
            </a:pPr>
            <a:r>
              <a:rPr lang="en-US" sz="2400" dirty="0"/>
              <a:t>Check every room for tripping hazards. Remove throw rugs and secure cords</a:t>
            </a:r>
          </a:p>
          <a:p>
            <a:pPr marL="285750" indent="-285750">
              <a:buClr>
                <a:schemeClr val="tx2"/>
              </a:buClr>
              <a:buFont typeface="Arial" panose="020B0604020202020204" pitchFamily="34" charset="0"/>
              <a:buChar char="•"/>
            </a:pPr>
            <a:r>
              <a:rPr lang="en-US" sz="2400" dirty="0"/>
              <a:t>Arrange furniture to have unobstructed pathways while using walker</a:t>
            </a:r>
          </a:p>
          <a:p>
            <a:pPr marL="285750" indent="-285750">
              <a:buClr>
                <a:schemeClr val="tx2"/>
              </a:buClr>
              <a:buFont typeface="Arial" panose="020B0604020202020204" pitchFamily="34" charset="0"/>
              <a:buChar char="•"/>
            </a:pPr>
            <a:r>
              <a:rPr lang="en-US" sz="2400" dirty="0"/>
              <a:t>Move items in lower drawers to height to eliminate excessive bending or reaching</a:t>
            </a:r>
          </a:p>
          <a:p>
            <a:pPr marL="285750" indent="-285750">
              <a:buClr>
                <a:schemeClr val="tx2"/>
              </a:buClr>
              <a:buFont typeface="Arial" panose="020B0604020202020204" pitchFamily="34" charset="0"/>
              <a:buChar char="•"/>
            </a:pPr>
            <a:r>
              <a:rPr lang="en-US" sz="2400" dirty="0"/>
              <a:t>Plan on </a:t>
            </a:r>
            <a:r>
              <a:rPr lang="en-US" dirty="0"/>
              <a:t>having a cordless phone or cell phone close by</a:t>
            </a:r>
            <a:endParaRPr lang="en-US" sz="2400" dirty="0"/>
          </a:p>
          <a:p>
            <a:pPr marL="285750" indent="-285750">
              <a:buClr>
                <a:schemeClr val="tx2"/>
              </a:buClr>
              <a:buFont typeface="Arial" panose="020B0604020202020204" pitchFamily="34" charset="0"/>
              <a:buChar char="•"/>
            </a:pPr>
            <a:r>
              <a:rPr lang="en-US" sz="2400" dirty="0"/>
              <a:t>Make sure stairs have handrails that are securely fastened to walls</a:t>
            </a:r>
          </a:p>
          <a:p>
            <a:pPr marL="285750" indent="-285750">
              <a:buClr>
                <a:schemeClr val="tx2"/>
              </a:buClr>
              <a:buFont typeface="Arial" panose="020B0604020202020204" pitchFamily="34" charset="0"/>
              <a:buChar char="•"/>
            </a:pPr>
            <a:r>
              <a:rPr lang="en-US" sz="2400" dirty="0"/>
              <a:t>In homes with steep long stairs, you may need a bed, portable toilet on first level</a:t>
            </a:r>
          </a:p>
          <a:p>
            <a:pPr marL="285750" indent="-285750">
              <a:buClr>
                <a:schemeClr val="tx2"/>
              </a:buClr>
              <a:buFont typeface="Arial" panose="020B0604020202020204" pitchFamily="34" charset="0"/>
              <a:buChar char="•"/>
            </a:pPr>
            <a:r>
              <a:rPr lang="en-US" sz="2400" dirty="0"/>
              <a:t>If you have pets, </a:t>
            </a:r>
            <a:r>
              <a:rPr lang="en-US" dirty="0"/>
              <a:t>try to keep them away from your incision while healing</a:t>
            </a:r>
            <a:endParaRPr lang="en-US" sz="2400" dirty="0"/>
          </a:p>
          <a:p>
            <a:pPr marL="285750" indent="-285750">
              <a:buClr>
                <a:schemeClr val="tx2"/>
              </a:buClr>
              <a:buFont typeface="Arial" panose="020B0604020202020204" pitchFamily="34" charset="0"/>
              <a:buChar char="•"/>
            </a:pPr>
            <a:r>
              <a:rPr lang="en-US" sz="2400" dirty="0"/>
              <a:t>A chair with a firm back and arm rests is recommended, NO chairs on wheels</a:t>
            </a:r>
          </a:p>
          <a:p>
            <a:pPr marL="285750" indent="-285750">
              <a:buClr>
                <a:schemeClr val="tx2"/>
              </a:buClr>
              <a:buFont typeface="Arial" panose="020B0604020202020204" pitchFamily="34" charset="0"/>
              <a:buChar char="•"/>
            </a:pPr>
            <a:r>
              <a:rPr lang="en-US" sz="2400" dirty="0"/>
              <a:t>Prepare or purchase meals ahead of time to minimize cooking after surgery</a:t>
            </a:r>
          </a:p>
          <a:p>
            <a:pPr marL="285750" indent="-285750">
              <a:buClr>
                <a:schemeClr val="tx2"/>
              </a:buClr>
              <a:buFont typeface="Arial" panose="020B0604020202020204" pitchFamily="34" charset="0"/>
              <a:buChar char="•"/>
            </a:pPr>
            <a:r>
              <a:rPr lang="en-US" sz="2400" dirty="0"/>
              <a:t>Install night lights in bathrooms, bedrooms, and hallways</a:t>
            </a:r>
          </a:p>
          <a:p>
            <a:pPr marL="285750" indent="-285750">
              <a:buClr>
                <a:schemeClr val="tx2"/>
              </a:buClr>
              <a:buFont typeface="Arial" panose="020B0604020202020204" pitchFamily="34" charset="0"/>
              <a:buChar char="•"/>
            </a:pPr>
            <a:r>
              <a:rPr lang="en-US" sz="2400" dirty="0"/>
              <a:t>Get a non-slip bathmat  </a:t>
            </a:r>
          </a:p>
          <a:p>
            <a:pPr marL="285750" indent="-285750">
              <a:buClr>
                <a:schemeClr val="tx2"/>
              </a:buClr>
              <a:buFont typeface="Arial" panose="020B0604020202020204" pitchFamily="34" charset="0"/>
              <a:buChar char="•"/>
            </a:pPr>
            <a:r>
              <a:rPr lang="en-US" sz="2400" dirty="0"/>
              <a:t>Put clean linens on your bed</a:t>
            </a:r>
          </a:p>
          <a:p>
            <a:endParaRPr lang="en-US" dirty="0"/>
          </a:p>
        </p:txBody>
      </p:sp>
      <p:sp>
        <p:nvSpPr>
          <p:cNvPr id="3" name="Title 2">
            <a:extLst>
              <a:ext uri="{FF2B5EF4-FFF2-40B4-BE49-F238E27FC236}">
                <a16:creationId xmlns:a16="http://schemas.microsoft.com/office/drawing/2014/main" id="{3150EEC4-2833-4E1A-9497-8D2FDA2D8EE7}"/>
              </a:ext>
            </a:extLst>
          </p:cNvPr>
          <p:cNvSpPr>
            <a:spLocks noGrp="1"/>
          </p:cNvSpPr>
          <p:nvPr>
            <p:ph type="title"/>
          </p:nvPr>
        </p:nvSpPr>
        <p:spPr/>
        <p:txBody>
          <a:bodyPr/>
          <a:lstStyle/>
          <a:p>
            <a:r>
              <a:rPr lang="en-US" dirty="0"/>
              <a:t>Tips for Preparing your Home</a:t>
            </a:r>
          </a:p>
        </p:txBody>
      </p:sp>
      <p:sp>
        <p:nvSpPr>
          <p:cNvPr id="4" name="Footer Placeholder 3">
            <a:extLst>
              <a:ext uri="{FF2B5EF4-FFF2-40B4-BE49-F238E27FC236}">
                <a16:creationId xmlns:a16="http://schemas.microsoft.com/office/drawing/2014/main" id="{B2428206-E3AF-479D-97CE-9547188863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FBBA8EA-1731-4890-B253-818E39C7BE8B}"/>
              </a:ext>
            </a:extLst>
          </p:cNvPr>
          <p:cNvSpPr>
            <a:spLocks noGrp="1"/>
          </p:cNvSpPr>
          <p:nvPr>
            <p:ph type="sldNum" sz="quarter" idx="4"/>
          </p:nvPr>
        </p:nvSpPr>
        <p:spPr/>
        <p:txBody>
          <a:bodyPr/>
          <a:lstStyle/>
          <a:p>
            <a:fld id="{489F9553-C816-6842-8939-EE75ECF7EB2B}" type="slidenum">
              <a:rPr lang="en-US" smtClean="0"/>
              <a:pPr/>
              <a:t>7</a:t>
            </a:fld>
            <a:endParaRPr lang="en-US" dirty="0"/>
          </a:p>
        </p:txBody>
      </p:sp>
      <p:pic>
        <p:nvPicPr>
          <p:cNvPr id="7" name="Picture 6">
            <a:extLst>
              <a:ext uri="{FF2B5EF4-FFF2-40B4-BE49-F238E27FC236}">
                <a16:creationId xmlns:a16="http://schemas.microsoft.com/office/drawing/2014/main" id="{AB213862-898A-4372-BD26-335CC32F4CD8}"/>
              </a:ext>
            </a:extLst>
          </p:cNvPr>
          <p:cNvPicPr>
            <a:picLocks noChangeAspect="1"/>
          </p:cNvPicPr>
          <p:nvPr/>
        </p:nvPicPr>
        <p:blipFill>
          <a:blip r:embed="rId2"/>
          <a:stretch>
            <a:fillRect/>
          </a:stretch>
        </p:blipFill>
        <p:spPr>
          <a:xfrm>
            <a:off x="6618448" y="1808195"/>
            <a:ext cx="2288898" cy="2498323"/>
          </a:xfrm>
          <a:prstGeom prst="rect">
            <a:avLst/>
          </a:prstGeom>
        </p:spPr>
      </p:pic>
    </p:spTree>
    <p:extLst>
      <p:ext uri="{BB962C8B-B14F-4D97-AF65-F5344CB8AC3E}">
        <p14:creationId xmlns:p14="http://schemas.microsoft.com/office/powerpoint/2010/main" val="202401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BAAD7-B485-4C39-BD1A-074640023831}"/>
              </a:ext>
            </a:extLst>
          </p:cNvPr>
          <p:cNvSpPr>
            <a:spLocks noGrp="1"/>
          </p:cNvSpPr>
          <p:nvPr>
            <p:ph sz="quarter" idx="12"/>
          </p:nvPr>
        </p:nvSpPr>
        <p:spPr/>
        <p:txBody>
          <a:bodyPr>
            <a:normAutofit fontScale="85000" lnSpcReduction="20000"/>
          </a:bodyPr>
          <a:lstStyle/>
          <a:p>
            <a:pPr marL="457200" indent="-457200">
              <a:buClr>
                <a:schemeClr val="tx2"/>
              </a:buClr>
              <a:buFont typeface="Arial" panose="020B0604020202020204" pitchFamily="34" charset="0"/>
              <a:buChar char="•"/>
            </a:pPr>
            <a:r>
              <a:rPr lang="en-US" sz="2400" dirty="0"/>
              <a:t>If you have Advance Directives please bring them with you</a:t>
            </a:r>
          </a:p>
          <a:p>
            <a:pPr marL="457200" indent="-457200">
              <a:buClr>
                <a:schemeClr val="tx2"/>
              </a:buClr>
              <a:buFont typeface="Arial" panose="020B0604020202020204" pitchFamily="34" charset="0"/>
              <a:buChar char="•"/>
            </a:pPr>
            <a:r>
              <a:rPr lang="en-US" sz="2400" dirty="0"/>
              <a:t>Personal care items</a:t>
            </a:r>
          </a:p>
          <a:p>
            <a:pPr marL="457200" indent="-457200">
              <a:buClr>
                <a:schemeClr val="tx2"/>
              </a:buClr>
              <a:buFont typeface="Arial" panose="020B0604020202020204" pitchFamily="34" charset="0"/>
              <a:buChar char="•"/>
            </a:pPr>
            <a:r>
              <a:rPr lang="en-US" sz="2400" dirty="0"/>
              <a:t>Slippers (that cover your whole foot) – your leg/foot will be swollen following surgery so make sure they are not tight</a:t>
            </a:r>
          </a:p>
          <a:p>
            <a:pPr marL="457200" indent="-457200">
              <a:buClr>
                <a:schemeClr val="tx2"/>
              </a:buClr>
              <a:buFont typeface="Arial" panose="020B0604020202020204" pitchFamily="34" charset="0"/>
              <a:buChar char="•"/>
            </a:pPr>
            <a:r>
              <a:rPr lang="en-US" sz="2400" dirty="0"/>
              <a:t>Clothes -Loose pants/shorts, T-shirt/top. We want you to get dressed</a:t>
            </a:r>
          </a:p>
          <a:p>
            <a:pPr marL="457200" indent="-457200">
              <a:buClr>
                <a:schemeClr val="tx2"/>
              </a:buClr>
              <a:buFont typeface="Arial" panose="020B0604020202020204" pitchFamily="34" charset="0"/>
              <a:buChar char="•"/>
            </a:pPr>
            <a:r>
              <a:rPr lang="en-US" sz="2400" dirty="0"/>
              <a:t>Please do not bring your own pillow </a:t>
            </a:r>
          </a:p>
          <a:p>
            <a:pPr marL="457200" indent="-457200">
              <a:buClr>
                <a:schemeClr val="tx2"/>
              </a:buClr>
              <a:buFont typeface="Arial" panose="020B0604020202020204" pitchFamily="34" charset="0"/>
              <a:buChar char="•"/>
            </a:pPr>
            <a:r>
              <a:rPr lang="en-US" sz="2400" dirty="0"/>
              <a:t>If you use a CPAP machine at home bring it with you, we have distilled water in the hospital for you to use.</a:t>
            </a:r>
          </a:p>
          <a:p>
            <a:pPr marL="457200" indent="-457200">
              <a:buClr>
                <a:schemeClr val="tx2"/>
              </a:buClr>
              <a:buFont typeface="Arial" panose="020B0604020202020204" pitchFamily="34" charset="0"/>
              <a:buChar char="•"/>
            </a:pPr>
            <a:r>
              <a:rPr lang="en-US" sz="2400" dirty="0"/>
              <a:t>Driver’s license, Insurance Cards and a check or credit card to pay for home medical equipment</a:t>
            </a:r>
          </a:p>
          <a:p>
            <a:endParaRPr lang="en-US" dirty="0"/>
          </a:p>
        </p:txBody>
      </p:sp>
      <p:sp>
        <p:nvSpPr>
          <p:cNvPr id="3" name="Title 2">
            <a:extLst>
              <a:ext uri="{FF2B5EF4-FFF2-40B4-BE49-F238E27FC236}">
                <a16:creationId xmlns:a16="http://schemas.microsoft.com/office/drawing/2014/main" id="{48D626ED-88B7-456B-B24B-D45CA7AC2895}"/>
              </a:ext>
            </a:extLst>
          </p:cNvPr>
          <p:cNvSpPr>
            <a:spLocks noGrp="1"/>
          </p:cNvSpPr>
          <p:nvPr>
            <p:ph type="title"/>
          </p:nvPr>
        </p:nvSpPr>
        <p:spPr/>
        <p:txBody>
          <a:bodyPr/>
          <a:lstStyle/>
          <a:p>
            <a:r>
              <a:rPr lang="en-US" sz="2800" dirty="0"/>
              <a:t>What to Bring with You</a:t>
            </a:r>
            <a:endParaRPr lang="en-US" dirty="0"/>
          </a:p>
        </p:txBody>
      </p:sp>
      <p:sp>
        <p:nvSpPr>
          <p:cNvPr id="4" name="Footer Placeholder 3">
            <a:extLst>
              <a:ext uri="{FF2B5EF4-FFF2-40B4-BE49-F238E27FC236}">
                <a16:creationId xmlns:a16="http://schemas.microsoft.com/office/drawing/2014/main" id="{56B27A39-B68B-44F7-B105-B65D9EB95D6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59CAD215-BE52-45E0-82F5-656D959779DB}"/>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7234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EB9573-21E1-47B6-AF21-B68704D19CDA}"/>
              </a:ext>
            </a:extLst>
          </p:cNvPr>
          <p:cNvSpPr>
            <a:spLocks noGrp="1"/>
          </p:cNvSpPr>
          <p:nvPr>
            <p:ph sz="quarter" idx="12"/>
          </p:nvPr>
        </p:nvSpPr>
        <p:spPr/>
        <p:txBody>
          <a:bodyPr/>
          <a:lstStyle/>
          <a:p>
            <a:pPr marL="0" indent="0">
              <a:buNone/>
            </a:pPr>
            <a:r>
              <a:rPr lang="en-US" dirty="0"/>
              <a:t>Ensure Pre-Surgery clear nutrition drink is a carbohydrate rich beverage with added supplements that you will drink in the morning on the day of your surgery</a:t>
            </a:r>
          </a:p>
          <a:p>
            <a:pPr marL="0" indent="0">
              <a:buClr>
                <a:schemeClr val="tx2"/>
              </a:buClr>
              <a:buNone/>
            </a:pPr>
            <a:r>
              <a:rPr lang="en-US" dirty="0">
                <a:solidFill>
                  <a:schemeClr val="tx1"/>
                </a:solidFill>
              </a:rPr>
              <a:t>Use of Ensure Pre-Surgery Improves:</a:t>
            </a:r>
          </a:p>
          <a:p>
            <a:pPr marL="457200" indent="-457200">
              <a:buClr>
                <a:schemeClr val="tx2"/>
              </a:buClr>
              <a:buFont typeface="Arial" panose="020B0604020202020204" pitchFamily="34" charset="0"/>
              <a:buChar char="•"/>
            </a:pPr>
            <a:r>
              <a:rPr lang="en-US" dirty="0">
                <a:solidFill>
                  <a:schemeClr val="tx1"/>
                </a:solidFill>
              </a:rPr>
              <a:t>Comfort</a:t>
            </a:r>
          </a:p>
          <a:p>
            <a:pPr marL="457200" indent="-457200">
              <a:buClr>
                <a:schemeClr val="tx2"/>
              </a:buClr>
              <a:buFont typeface="Arial" panose="020B0604020202020204" pitchFamily="34" charset="0"/>
              <a:buChar char="•"/>
            </a:pPr>
            <a:r>
              <a:rPr lang="en-US" dirty="0">
                <a:solidFill>
                  <a:schemeClr val="tx1"/>
                </a:solidFill>
              </a:rPr>
              <a:t>Hydration</a:t>
            </a:r>
          </a:p>
          <a:p>
            <a:pPr marL="457200" indent="-457200">
              <a:buClr>
                <a:schemeClr val="tx2"/>
              </a:buClr>
              <a:buFont typeface="Arial" panose="020B0604020202020204" pitchFamily="34" charset="0"/>
              <a:buChar char="•"/>
            </a:pPr>
            <a:r>
              <a:rPr lang="en-US" dirty="0">
                <a:solidFill>
                  <a:schemeClr val="tx1"/>
                </a:solidFill>
              </a:rPr>
              <a:t>Hunger</a:t>
            </a:r>
          </a:p>
          <a:p>
            <a:pPr marL="457200" indent="-457200">
              <a:buClr>
                <a:schemeClr val="tx2"/>
              </a:buClr>
              <a:buFont typeface="Arial" panose="020B0604020202020204" pitchFamily="34" charset="0"/>
              <a:buChar char="•"/>
            </a:pPr>
            <a:r>
              <a:rPr lang="en-US" dirty="0">
                <a:solidFill>
                  <a:schemeClr val="tx1"/>
                </a:solidFill>
              </a:rPr>
              <a:t>Thirst</a:t>
            </a:r>
          </a:p>
          <a:p>
            <a:endParaRPr lang="en-US" dirty="0"/>
          </a:p>
        </p:txBody>
      </p:sp>
      <p:sp>
        <p:nvSpPr>
          <p:cNvPr id="3" name="Title 2">
            <a:extLst>
              <a:ext uri="{FF2B5EF4-FFF2-40B4-BE49-F238E27FC236}">
                <a16:creationId xmlns:a16="http://schemas.microsoft.com/office/drawing/2014/main" id="{35C54AF1-122F-4997-9878-4D54D9FA62EE}"/>
              </a:ext>
            </a:extLst>
          </p:cNvPr>
          <p:cNvSpPr>
            <a:spLocks noGrp="1"/>
          </p:cNvSpPr>
          <p:nvPr>
            <p:ph type="title"/>
          </p:nvPr>
        </p:nvSpPr>
        <p:spPr/>
        <p:txBody>
          <a:bodyPr/>
          <a:lstStyle/>
          <a:p>
            <a:r>
              <a:rPr lang="en-US" dirty="0"/>
              <a:t>Enhanced Recovery Program</a:t>
            </a:r>
          </a:p>
        </p:txBody>
      </p:sp>
      <p:sp>
        <p:nvSpPr>
          <p:cNvPr id="4" name="Footer Placeholder 3">
            <a:extLst>
              <a:ext uri="{FF2B5EF4-FFF2-40B4-BE49-F238E27FC236}">
                <a16:creationId xmlns:a16="http://schemas.microsoft.com/office/drawing/2014/main" id="{634AC0C6-5BB2-4D19-B166-077E0EEF7992}"/>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450E4E02-207F-4369-9730-AE592C833E1A}"/>
              </a:ext>
            </a:extLst>
          </p:cNvPr>
          <p:cNvSpPr>
            <a:spLocks noGrp="1"/>
          </p:cNvSpPr>
          <p:nvPr>
            <p:ph type="sldNum" sz="quarter" idx="4"/>
          </p:nvPr>
        </p:nvSpPr>
        <p:spPr/>
        <p:txBody>
          <a:bodyPr/>
          <a:lstStyle/>
          <a:p>
            <a:fld id="{489F9553-C816-6842-8939-EE75ECF7EB2B}" type="slidenum">
              <a:rPr lang="en-US" smtClean="0"/>
              <a:pPr/>
              <a:t>9</a:t>
            </a:fld>
            <a:endParaRPr lang="en-US" dirty="0"/>
          </a:p>
        </p:txBody>
      </p:sp>
      <p:pic>
        <p:nvPicPr>
          <p:cNvPr id="6" name="Picture 5">
            <a:extLst>
              <a:ext uri="{FF2B5EF4-FFF2-40B4-BE49-F238E27FC236}">
                <a16:creationId xmlns:a16="http://schemas.microsoft.com/office/drawing/2014/main" id="{DD254F47-050D-4BF2-B5FC-FF16AD97BC0F}"/>
              </a:ext>
            </a:extLst>
          </p:cNvPr>
          <p:cNvPicPr>
            <a:picLocks noChangeAspect="1"/>
          </p:cNvPicPr>
          <p:nvPr/>
        </p:nvPicPr>
        <p:blipFill>
          <a:blip r:embed="rId2"/>
          <a:stretch>
            <a:fillRect/>
          </a:stretch>
        </p:blipFill>
        <p:spPr>
          <a:xfrm>
            <a:off x="5630256" y="2129866"/>
            <a:ext cx="2688569" cy="2389839"/>
          </a:xfrm>
          <a:prstGeom prst="rect">
            <a:avLst/>
          </a:prstGeom>
        </p:spPr>
      </p:pic>
    </p:spTree>
    <p:extLst>
      <p:ext uri="{BB962C8B-B14F-4D97-AF65-F5344CB8AC3E}">
        <p14:creationId xmlns:p14="http://schemas.microsoft.com/office/powerpoint/2010/main" val="180446161"/>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8D85B0FA637A4BA2DB43247CF575B5" ma:contentTypeVersion="16" ma:contentTypeDescription="Create a new document." ma:contentTypeScope="" ma:versionID="e9745312dbad5fa5e9a864d8be9ef536">
  <xsd:schema xmlns:xsd="http://www.w3.org/2001/XMLSchema" xmlns:xs="http://www.w3.org/2001/XMLSchema" xmlns:p="http://schemas.microsoft.com/office/2006/metadata/properties" xmlns:ns2="70a37b80-f429-4279-9f1a-91780c61f8bc" xmlns:ns3="893cd0a0-c610-48de-8ecd-ab3db77378b3" targetNamespace="http://schemas.microsoft.com/office/2006/metadata/properties" ma:root="true" ma:fieldsID="91db6dc79bd440c8facf594584a67f4a" ns2:_="" ns3:_="">
    <xsd:import namespace="70a37b80-f429-4279-9f1a-91780c61f8bc"/>
    <xsd:import namespace="893cd0a0-c610-48de-8ecd-ab3db77378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PHIConfidential" minOccurs="0"/>
                <xsd:element ref="ns2:PHIConfidentialHighSev"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37b80-f429-4279-9f1a-91780c61f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PHIConfidential" ma:index="18" nillable="true" ma:displayName="PHIConfidential" ma:internalName="PHIConfidential">
      <xsd:simpleType>
        <xsd:restriction base="dms:Text"/>
      </xsd:simpleType>
    </xsd:element>
    <xsd:element name="PHIConfidentialHighSev" ma:index="19" nillable="true" ma:displayName="PHIConfidentialHighSev" ma:internalName="PHIConfidentialHighSev">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cd0a0-c610-48de-8ecd-ab3db77378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a48493a-cf1d-4a0b-96ac-9c0314da891b}" ma:internalName="TaxCatchAll" ma:showField="CatchAllData" ma:web="893cd0a0-c610-48de-8ecd-ab3db7737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HIConfidential xmlns="70a37b80-f429-4279-9f1a-91780c61f8bc" xsi:nil="true"/>
    <PHIConfidentialHighSev xmlns="70a37b80-f429-4279-9f1a-91780c61f8bc" xsi:nil="true"/>
    <lcf76f155ced4ddcb4097134ff3c332f xmlns="70a37b80-f429-4279-9f1a-91780c61f8bc">
      <Terms xmlns="http://schemas.microsoft.com/office/infopath/2007/PartnerControls"/>
    </lcf76f155ced4ddcb4097134ff3c332f>
    <TaxCatchAll xmlns="893cd0a0-c610-48de-8ecd-ab3db77378b3" xsi:nil="true"/>
  </documentManagement>
</p:properties>
</file>

<file path=customXml/itemProps1.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2.xml><?xml version="1.0" encoding="utf-8"?>
<ds:datastoreItem xmlns:ds="http://schemas.openxmlformats.org/officeDocument/2006/customXml" ds:itemID="{849E71D7-3732-4373-9416-A0314D065062}"/>
</file>

<file path=customXml/itemProps3.xml><?xml version="1.0" encoding="utf-8"?>
<ds:datastoreItem xmlns:ds="http://schemas.openxmlformats.org/officeDocument/2006/customXml" ds:itemID="{A189451C-B86D-43F5-AA06-34D722258368}">
  <ds:schemaRef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893cd0a0-c610-48de-8ecd-ab3db77378b3"/>
    <ds:schemaRef ds:uri="70a37b80-f429-4279-9f1a-91780c61f8b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13000</TotalTime>
  <Words>3438</Words>
  <Application>Microsoft Office PowerPoint</Application>
  <PresentationFormat>On-screen Show (16:9)</PresentationFormat>
  <Paragraphs>374</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Main Content Slide Layout</vt:lpstr>
      <vt:lpstr>Total Hip Replacement</vt:lpstr>
      <vt:lpstr>Virtual Class Reminders</vt:lpstr>
      <vt:lpstr>Class Objectives The purpose of this presentation is to:   Help you to feel more comfortable about your upcoming hospitalization To let you know what you can do to help in your own recovery</vt:lpstr>
      <vt:lpstr>Michigan Arthroplasty Registry Collaborative Quality Initiative - MARCQI</vt:lpstr>
      <vt:lpstr>Preparing For Your Surgery</vt:lpstr>
      <vt:lpstr>Selecting Your Joint Coach</vt:lpstr>
      <vt:lpstr>Tips for Preparing your Home</vt:lpstr>
      <vt:lpstr>What to Bring with You</vt:lpstr>
      <vt:lpstr>Enhanced Recovery Program</vt:lpstr>
      <vt:lpstr>Enhanced Recovery Program</vt:lpstr>
      <vt:lpstr>Ensure Pre-Surgery- When to Drink</vt:lpstr>
      <vt:lpstr>Reducing Risks and Complications</vt:lpstr>
      <vt:lpstr>Prevent Surgical Site Infection</vt:lpstr>
      <vt:lpstr>Prevent Surgical Site Infection</vt:lpstr>
      <vt:lpstr>Surgery and Postoperative Recovery</vt:lpstr>
      <vt:lpstr>Day of Surgery</vt:lpstr>
      <vt:lpstr>Recovery Room</vt:lpstr>
      <vt:lpstr>Sequential Compression Devices (SCD’s)</vt:lpstr>
      <vt:lpstr>Anticoagulation Therapy</vt:lpstr>
      <vt:lpstr>When you arrive on the Short Stay/Ortho Unit</vt:lpstr>
      <vt:lpstr>Pain Management</vt:lpstr>
      <vt:lpstr>Pain Management</vt:lpstr>
      <vt:lpstr>Cooling Therapy</vt:lpstr>
      <vt:lpstr>After your Surgery</vt:lpstr>
      <vt:lpstr>Discharge</vt:lpstr>
      <vt:lpstr>Possible complications following surgery </vt:lpstr>
      <vt:lpstr>Post op Guide page 37 of your book</vt:lpstr>
      <vt:lpstr>Questions?</vt:lpstr>
      <vt:lpstr>Physical Therapy</vt:lpstr>
      <vt:lpstr>Pre-op Exercises</vt:lpstr>
      <vt:lpstr> </vt:lpstr>
      <vt:lpstr>PowerPoint Presentation</vt:lpstr>
      <vt:lpstr>PowerPoint Presentation</vt:lpstr>
      <vt:lpstr>PowerPoint Presentation</vt:lpstr>
      <vt:lpstr>What to do before surgery</vt:lpstr>
      <vt:lpstr>Exercise/Walking Log (Pages 22-23 in hip book)</vt:lpstr>
      <vt:lpstr>Goals</vt:lpstr>
      <vt:lpstr>Physical Therapy in the Hospital</vt:lpstr>
      <vt:lpstr>Hip Guidelines</vt:lpstr>
      <vt:lpstr>Walking After Surgery</vt:lpstr>
      <vt:lpstr>Stairs</vt:lpstr>
      <vt:lpstr>If your walker does NOT fit on each step</vt:lpstr>
      <vt:lpstr>Home Exercise Program</vt:lpstr>
      <vt:lpstr>Outpatient Physical Therapy</vt:lpstr>
      <vt:lpstr>Discharge Planning</vt:lpstr>
      <vt:lpstr>Equipment</vt:lpstr>
      <vt:lpstr>Where to Obtain Equipment</vt:lpstr>
      <vt:lpstr>Summary</vt:lpstr>
      <vt:lpstr>   Thank you!   Any Questions?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Molly A. Sieffert</cp:lastModifiedBy>
  <cp:revision>234</cp:revision>
  <cp:lastPrinted>2015-03-20T16:41:08Z</cp:lastPrinted>
  <dcterms:created xsi:type="dcterms:W3CDTF">2015-06-01T18:54:58Z</dcterms:created>
  <dcterms:modified xsi:type="dcterms:W3CDTF">2025-10-09T19:12:40Z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0x010100788D85B0FA637A4BA2DB43247CF575B5</vt:lpwstr>
  </property>
  <property fmtid="{D5CDD505-2E9C-101B-9397-08002B2CF9AE}" pid="3" name="_dlc_DocIdItemGuid">
    <vt:lpwstr>13334aa1-c854-4350-9b84-cf13f57fa411</vt:lpwstr>
  </property>
</Properties>
</file>